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2" r:id="rId6"/>
    <p:sldId id="260" r:id="rId7"/>
    <p:sldId id="269" r:id="rId8"/>
    <p:sldId id="271" r:id="rId9"/>
    <p:sldId id="270" r:id="rId10"/>
    <p:sldId id="273" r:id="rId11"/>
    <p:sldId id="277" r:id="rId12"/>
    <p:sldId id="276" r:id="rId13"/>
    <p:sldId id="265" r:id="rId14"/>
    <p:sldId id="275" r:id="rId15"/>
    <p:sldId id="268" r:id="rId16"/>
    <p:sldId id="282" r:id="rId17"/>
    <p:sldId id="267" r:id="rId18"/>
    <p:sldId id="266" r:id="rId19"/>
    <p:sldId id="279" r:id="rId20"/>
    <p:sldId id="274" r:id="rId21"/>
    <p:sldId id="272" r:id="rId22"/>
    <p:sldId id="263" r:id="rId23"/>
    <p:sldId id="264" r:id="rId24"/>
    <p:sldId id="278" r:id="rId25"/>
    <p:sldId id="280" r:id="rId26"/>
    <p:sldId id="281"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5" d="100"/>
          <a:sy n="65" d="100"/>
        </p:scale>
        <p:origin x="-582"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 xmlns:p14="http://schemas.microsoft.com/office/powerpoint/2010/main" val="84127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378356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429316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337869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418099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170471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405954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3148608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325832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2866779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71B07D-8CC8-4161-AA41-E303E95A8B71}" type="datetimeFigureOut">
              <a:rPr lang="ru-RU" smtClean="0"/>
              <a:pPr/>
              <a:t>21.01.2015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101682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1B07D-8CC8-4161-AA41-E303E95A8B71}" type="datetimeFigureOut">
              <a:rPr lang="ru-RU" smtClean="0"/>
              <a:pPr/>
              <a:t>21.01.2015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6CD27-7F46-4764-AD5D-B4DD1BB0FA34}" type="slidenum">
              <a:rPr lang="ru-RU" smtClean="0"/>
              <a:pPr/>
              <a:t>‹#›</a:t>
            </a:fld>
            <a:endParaRPr lang="ru-RU"/>
          </a:p>
        </p:txBody>
      </p:sp>
    </p:spTree>
    <p:extLst>
      <p:ext uri="{BB962C8B-B14F-4D97-AF65-F5344CB8AC3E}">
        <p14:creationId xmlns="" xmlns:p14="http://schemas.microsoft.com/office/powerpoint/2010/main" val="4139890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57290" y="1285860"/>
            <a:ext cx="6672282" cy="2600342"/>
          </a:xfrm>
        </p:spPr>
        <p:txBody>
          <a:bodyPr>
            <a:prstTxWarp prst="textCanUp">
              <a:avLst>
                <a:gd name="adj" fmla="val 66667"/>
              </a:avLst>
            </a:prstTxWarp>
          </a:bodyPr>
          <a:lstStyle/>
          <a:p>
            <a:pPr algn="l"/>
            <a:r>
              <a:rPr lang="ru-RU" b="1" dirty="0" smtClean="0">
                <a:ln>
                  <a:solidFill>
                    <a:srgbClr val="FF99CC"/>
                  </a:solidFill>
                </a:ln>
                <a:solidFill>
                  <a:srgbClr val="008000"/>
                </a:solidFill>
                <a:effectLst>
                  <a:glow rad="139700">
                    <a:schemeClr val="accent2">
                      <a:satMod val="175000"/>
                      <a:alpha val="40000"/>
                    </a:schemeClr>
                  </a:glow>
                </a:effectLst>
                <a:latin typeface="Century Gothic" pitchFamily="34" charset="0"/>
              </a:rPr>
              <a:t>Моя прекрасная дача  </a:t>
            </a:r>
            <a:r>
              <a:rPr lang="ru-RU" dirty="0" smtClean="0"/>
              <a:t/>
            </a:r>
            <a:br>
              <a:rPr lang="ru-RU" dirty="0" smtClean="0"/>
            </a:br>
            <a:endParaRPr lang="ru-RU" dirty="0"/>
          </a:p>
        </p:txBody>
      </p:sp>
      <p:sp>
        <p:nvSpPr>
          <p:cNvPr id="3" name="Подзаголовок 2"/>
          <p:cNvSpPr>
            <a:spLocks noGrp="1"/>
          </p:cNvSpPr>
          <p:nvPr>
            <p:ph type="subTitle" idx="1"/>
          </p:nvPr>
        </p:nvSpPr>
        <p:spPr>
          <a:xfrm>
            <a:off x="1357290" y="3000372"/>
            <a:ext cx="6400800" cy="1752600"/>
          </a:xfrm>
        </p:spPr>
        <p:txBody>
          <a:bodyPr>
            <a:normAutofit fontScale="92500" lnSpcReduction="20000"/>
          </a:bodyPr>
          <a:lstStyle/>
          <a:p>
            <a:r>
              <a:rPr lang="ru-RU" b="1" dirty="0" smtClean="0">
                <a:solidFill>
                  <a:schemeClr val="accent2">
                    <a:lumMod val="50000"/>
                  </a:schemeClr>
                </a:solidFill>
              </a:rPr>
              <a:t>Вспомним о лете…</a:t>
            </a:r>
            <a:endParaRPr lang="ru-RU" dirty="0" smtClean="0">
              <a:solidFill>
                <a:schemeClr val="accent2">
                  <a:lumMod val="50000"/>
                </a:schemeClr>
              </a:solidFill>
            </a:endParaRPr>
          </a:p>
          <a:p>
            <a:r>
              <a:rPr lang="ru-RU" dirty="0" err="1" smtClean="0">
                <a:solidFill>
                  <a:schemeClr val="accent2">
                    <a:lumMod val="50000"/>
                  </a:schemeClr>
                </a:solidFill>
              </a:rPr>
              <a:t>Саморокова</a:t>
            </a:r>
            <a:r>
              <a:rPr lang="ru-RU" dirty="0" smtClean="0">
                <a:solidFill>
                  <a:schemeClr val="accent2">
                    <a:lumMod val="50000"/>
                  </a:schemeClr>
                </a:solidFill>
              </a:rPr>
              <a:t> Ольга Владимировна</a:t>
            </a:r>
          </a:p>
          <a:p>
            <a:endParaRPr lang="ru-RU" sz="1600" dirty="0" smtClean="0"/>
          </a:p>
          <a:p>
            <a:endParaRPr lang="ru-RU" sz="1600" dirty="0" smtClean="0"/>
          </a:p>
          <a:p>
            <a:r>
              <a:rPr lang="ru-RU" sz="1600" dirty="0" smtClean="0">
                <a:solidFill>
                  <a:schemeClr val="accent2">
                    <a:lumMod val="50000"/>
                  </a:schemeClr>
                </a:solidFill>
              </a:rPr>
              <a:t>Все фотографии из личного архива</a:t>
            </a:r>
            <a:endParaRPr lang="ru-RU" sz="1600" dirty="0">
              <a:solidFill>
                <a:schemeClr val="accent2">
                  <a:lumMod val="50000"/>
                </a:schemeClr>
              </a:solidFill>
            </a:endParaRPr>
          </a:p>
        </p:txBody>
      </p:sp>
    </p:spTree>
    <p:extLst>
      <p:ext uri="{BB962C8B-B14F-4D97-AF65-F5344CB8AC3E}">
        <p14:creationId xmlns="" xmlns:p14="http://schemas.microsoft.com/office/powerpoint/2010/main" val="3338526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 name="Picture 2" descr="C:\Documents and Settings\cergei\Рабочий стол\Мои увлечения\моя дача\SDC184133.jpg"/>
          <p:cNvPicPr>
            <a:picLocks noChangeAspect="1" noChangeArrowheads="1"/>
          </p:cNvPicPr>
          <p:nvPr/>
        </p:nvPicPr>
        <p:blipFill>
          <a:blip r:embed="rId2" cstate="print"/>
          <a:srcRect/>
          <a:stretch>
            <a:fillRect/>
          </a:stretch>
        </p:blipFill>
        <p:spPr bwMode="auto">
          <a:xfrm>
            <a:off x="4717003" y="210843"/>
            <a:ext cx="4069839" cy="3075281"/>
          </a:xfrm>
          <a:prstGeom prst="rect">
            <a:avLst/>
          </a:prstGeom>
          <a:noFill/>
        </p:spPr>
      </p:pic>
      <p:pic>
        <p:nvPicPr>
          <p:cNvPr id="9" name="Picture 3" descr="C:\Documents and Settings\cergei\Рабочий стол\Мои увлечения\моя дача\SDC184111.jpg"/>
          <p:cNvPicPr>
            <a:picLocks noChangeAspect="1" noChangeArrowheads="1"/>
          </p:cNvPicPr>
          <p:nvPr/>
        </p:nvPicPr>
        <p:blipFill>
          <a:blip r:embed="rId3" cstate="print"/>
          <a:srcRect/>
          <a:stretch>
            <a:fillRect/>
          </a:stretch>
        </p:blipFill>
        <p:spPr bwMode="auto">
          <a:xfrm>
            <a:off x="4572000" y="3489964"/>
            <a:ext cx="4143404" cy="3136265"/>
          </a:xfrm>
          <a:prstGeom prst="rect">
            <a:avLst/>
          </a:prstGeom>
          <a:noFill/>
        </p:spPr>
      </p:pic>
      <p:pic>
        <p:nvPicPr>
          <p:cNvPr id="10" name="Picture 2" descr="G:\Мои увлечения\моя дача\SDC159477.jpg"/>
          <p:cNvPicPr>
            <a:picLocks noGrp="1" noChangeAspect="1" noChangeArrowheads="1"/>
          </p:cNvPicPr>
          <p:nvPr>
            <p:ph idx="1"/>
          </p:nvPr>
        </p:nvPicPr>
        <p:blipFill>
          <a:blip r:embed="rId4" cstate="print"/>
          <a:srcRect/>
          <a:stretch>
            <a:fillRect/>
          </a:stretch>
        </p:blipFill>
        <p:spPr bwMode="auto">
          <a:xfrm>
            <a:off x="428596" y="214291"/>
            <a:ext cx="4016798" cy="3018074"/>
          </a:xfrm>
          <a:prstGeom prst="rect">
            <a:avLst/>
          </a:prstGeom>
          <a:noFill/>
        </p:spPr>
      </p:pic>
      <p:pic>
        <p:nvPicPr>
          <p:cNvPr id="12" name="Picture 3" descr="G:\Мои увлечения\моя дача\SDC159444.jpg"/>
          <p:cNvPicPr>
            <a:picLocks noChangeAspect="1" noChangeArrowheads="1"/>
          </p:cNvPicPr>
          <p:nvPr/>
        </p:nvPicPr>
        <p:blipFill>
          <a:blip r:embed="rId5" cstate="print"/>
          <a:srcRect/>
          <a:stretch>
            <a:fillRect/>
          </a:stretch>
        </p:blipFill>
        <p:spPr bwMode="auto">
          <a:xfrm>
            <a:off x="428596" y="3473119"/>
            <a:ext cx="4000528" cy="309915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Picture 2" descr="G:\в рамках\SDC10404.JPG"/>
          <p:cNvPicPr>
            <a:picLocks noChangeAspect="1" noChangeArrowheads="1"/>
          </p:cNvPicPr>
          <p:nvPr/>
        </p:nvPicPr>
        <p:blipFill>
          <a:blip r:embed="rId2" cstate="email"/>
          <a:srcRect/>
          <a:stretch>
            <a:fillRect/>
          </a:stretch>
        </p:blipFill>
        <p:spPr bwMode="auto">
          <a:xfrm>
            <a:off x="4099835" y="2786058"/>
            <a:ext cx="4802122" cy="3697296"/>
          </a:xfrm>
          <a:prstGeom prst="rect">
            <a:avLst/>
          </a:prstGeom>
          <a:noFill/>
        </p:spPr>
      </p:pic>
      <p:pic>
        <p:nvPicPr>
          <p:cNvPr id="12290" name="Picture 2" descr="G:\Мои увлечения\моя дача\SDC184255.jpg"/>
          <p:cNvPicPr>
            <a:picLocks noGrp="1" noChangeAspect="1" noChangeArrowheads="1"/>
          </p:cNvPicPr>
          <p:nvPr>
            <p:ph idx="1"/>
          </p:nvPr>
        </p:nvPicPr>
        <p:blipFill>
          <a:blip r:embed="rId3" cstate="print"/>
          <a:srcRect/>
          <a:stretch>
            <a:fillRect/>
          </a:stretch>
        </p:blipFill>
        <p:spPr bwMode="auto">
          <a:xfrm>
            <a:off x="357158" y="357166"/>
            <a:ext cx="3609756" cy="507209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274638"/>
            <a:ext cx="7543824" cy="1143000"/>
          </a:xfrm>
        </p:spPr>
        <p:txBody>
          <a:bodyPr>
            <a:normAutofit fontScale="90000"/>
          </a:bodyPr>
          <a:lstStyle/>
          <a:p>
            <a:r>
              <a:rPr lang="ru-RU" b="1" i="1" dirty="0" smtClean="0">
                <a:solidFill>
                  <a:schemeClr val="accent2">
                    <a:lumMod val="50000"/>
                  </a:schemeClr>
                </a:solidFill>
              </a:rPr>
              <a:t/>
            </a:r>
            <a:br>
              <a:rPr lang="ru-RU" b="1" i="1" dirty="0" smtClean="0">
                <a:solidFill>
                  <a:schemeClr val="accent2">
                    <a:lumMod val="50000"/>
                  </a:schemeClr>
                </a:solidFill>
              </a:rPr>
            </a:br>
            <a:r>
              <a:rPr lang="ru-RU" b="1" i="1" dirty="0" smtClean="0">
                <a:solidFill>
                  <a:schemeClr val="accent2">
                    <a:lumMod val="50000"/>
                  </a:schemeClr>
                </a:solidFill>
              </a:rPr>
              <a:t>Гвоздика</a:t>
            </a:r>
            <a:r>
              <a:rPr lang="ru-RU" b="1" dirty="0" smtClean="0">
                <a:solidFill>
                  <a:schemeClr val="accent2">
                    <a:lumMod val="50000"/>
                  </a:schemeClr>
                </a:solidFill>
              </a:rPr>
              <a:t> на любой вкус</a:t>
            </a:r>
            <a:r>
              <a:rPr lang="ru-RU" dirty="0" smtClean="0"/>
              <a:t/>
            </a:r>
            <a:br>
              <a:rPr lang="ru-RU" dirty="0" smtClean="0"/>
            </a:br>
            <a:endParaRPr lang="ru-RU" dirty="0"/>
          </a:p>
        </p:txBody>
      </p:sp>
      <p:pic>
        <p:nvPicPr>
          <p:cNvPr id="7" name="Picture 2" descr="G:\в рамках\SDC10391.JPG"/>
          <p:cNvPicPr>
            <a:picLocks noChangeAspect="1" noChangeArrowheads="1"/>
          </p:cNvPicPr>
          <p:nvPr/>
        </p:nvPicPr>
        <p:blipFill>
          <a:blip r:embed="rId2" cstate="email"/>
          <a:srcRect/>
          <a:stretch>
            <a:fillRect/>
          </a:stretch>
        </p:blipFill>
        <p:spPr bwMode="auto">
          <a:xfrm>
            <a:off x="1643042" y="1314191"/>
            <a:ext cx="6643734" cy="5115205"/>
          </a:xfrm>
          <a:prstGeom prst="rect">
            <a:avLst/>
          </a:prstGeom>
          <a:noFill/>
        </p:spPr>
      </p:pic>
      <p:sp>
        <p:nvSpPr>
          <p:cNvPr id="8" name="Содержимое 7"/>
          <p:cNvSpPr>
            <a:spLocks noGrp="1"/>
          </p:cNvSpPr>
          <p:nvPr>
            <p:ph idx="1"/>
          </p:nvPr>
        </p:nvSpPr>
        <p:spPr/>
        <p:txBody>
          <a:bodyPr/>
          <a:lstStyle/>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a:bodyPr>
          <a:lstStyle/>
          <a:p>
            <a:endParaRPr lang="ru-RU" sz="3200" dirty="0">
              <a:solidFill>
                <a:schemeClr val="accent2">
                  <a:lumMod val="50000"/>
                </a:schemeClr>
              </a:solidFill>
            </a:endParaRPr>
          </a:p>
        </p:txBody>
      </p:sp>
      <p:pic>
        <p:nvPicPr>
          <p:cNvPr id="8" name="Picture 4" descr="G:\Мои увлечения\моя дача\SDC104011.jpg"/>
          <p:cNvPicPr>
            <a:picLocks noChangeAspect="1" noChangeArrowheads="1"/>
          </p:cNvPicPr>
          <p:nvPr/>
        </p:nvPicPr>
        <p:blipFill>
          <a:blip r:embed="rId2" cstate="print"/>
          <a:srcRect/>
          <a:stretch>
            <a:fillRect/>
          </a:stretch>
        </p:blipFill>
        <p:spPr bwMode="auto">
          <a:xfrm>
            <a:off x="285720" y="785794"/>
            <a:ext cx="4080956" cy="5372362"/>
          </a:xfrm>
          <a:prstGeom prst="rect">
            <a:avLst/>
          </a:prstGeom>
          <a:noFill/>
        </p:spPr>
      </p:pic>
      <p:pic>
        <p:nvPicPr>
          <p:cNvPr id="11" name="Picture 6" descr="G:\Мои увлечения\моя дача\SDC103900.jpg"/>
          <p:cNvPicPr>
            <a:picLocks noGrp="1" noChangeAspect="1" noChangeArrowheads="1"/>
          </p:cNvPicPr>
          <p:nvPr>
            <p:ph idx="1"/>
          </p:nvPr>
        </p:nvPicPr>
        <p:blipFill>
          <a:blip r:embed="rId3" cstate="print"/>
          <a:srcRect/>
          <a:stretch>
            <a:fillRect/>
          </a:stretch>
        </p:blipFill>
        <p:spPr bwMode="auto">
          <a:xfrm>
            <a:off x="4500562" y="285728"/>
            <a:ext cx="4429354" cy="3340521"/>
          </a:xfrm>
          <a:prstGeom prst="rect">
            <a:avLst/>
          </a:prstGeom>
          <a:noFill/>
        </p:spPr>
      </p:pic>
      <p:pic>
        <p:nvPicPr>
          <p:cNvPr id="12" name="Picture 7" descr="G:\Мои увлечения\моя дача\SDC103922.jpg"/>
          <p:cNvPicPr>
            <a:picLocks noChangeAspect="1" noChangeArrowheads="1"/>
          </p:cNvPicPr>
          <p:nvPr/>
        </p:nvPicPr>
        <p:blipFill>
          <a:blip r:embed="rId4" cstate="print"/>
          <a:srcRect/>
          <a:stretch>
            <a:fillRect/>
          </a:stretch>
        </p:blipFill>
        <p:spPr bwMode="auto">
          <a:xfrm>
            <a:off x="4714876" y="3786190"/>
            <a:ext cx="3698480" cy="2804729"/>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511288"/>
          </a:xfrm>
        </p:spPr>
        <p:txBody>
          <a:bodyPr>
            <a:normAutofit fontScale="90000"/>
          </a:bodyPr>
          <a:lstStyle/>
          <a:p>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800" b="1" dirty="0" smtClean="0">
                <a:solidFill>
                  <a:schemeClr val="accent2">
                    <a:lumMod val="50000"/>
                  </a:schemeClr>
                </a:solidFill>
              </a:rPr>
              <a:t>Романтичная предсказательница – </a:t>
            </a:r>
            <a:r>
              <a:rPr lang="ru-RU" sz="1800" b="1" i="1" dirty="0" smtClean="0">
                <a:solidFill>
                  <a:schemeClr val="accent2">
                    <a:lumMod val="50000"/>
                  </a:schemeClr>
                </a:solidFill>
              </a:rPr>
              <a:t>ромашка</a:t>
            </a:r>
            <a:r>
              <a:rPr lang="ru-RU" sz="1800" dirty="0" smtClean="0"/>
              <a:t/>
            </a:r>
            <a:br>
              <a:rPr lang="ru-RU" sz="1800" dirty="0" smtClean="0"/>
            </a:br>
            <a:r>
              <a:rPr lang="ru-RU" sz="1800" dirty="0" smtClean="0"/>
              <a:t>Увидишь цветок с желтой серединкой и белыми лепестками вокруг, и на язык сразу просится: ромашка. На самом деле, в официальной растительной метрике значится – нивяник, а в народе вообще поповником зовут. Как-то неромантично звучит – даже на любовь погадать не хочется. Но как бы ее ни называли, она все равно очаровательная и, говорят, никогда в своих предсказаниях не ошибается.</a:t>
            </a:r>
            <a:r>
              <a:rPr lang="ru-RU" sz="1600" dirty="0" smtClean="0"/>
              <a:t/>
            </a:r>
            <a:br>
              <a:rPr lang="ru-RU" sz="1600" dirty="0" smtClean="0"/>
            </a:br>
            <a:r>
              <a:rPr lang="ru-RU" sz="1600" dirty="0" smtClean="0"/>
              <a:t/>
            </a:r>
            <a:br>
              <a:rPr lang="ru-RU" sz="1600" dirty="0" smtClean="0"/>
            </a:br>
            <a:r>
              <a:rPr lang="ru-RU" sz="1600" b="1" dirty="0" smtClean="0"/>
              <a:t> </a:t>
            </a:r>
            <a:r>
              <a:rPr lang="ru-RU" sz="1600" dirty="0" smtClean="0"/>
              <a:t/>
            </a:r>
            <a:br>
              <a:rPr lang="ru-RU" sz="1600" dirty="0" smtClean="0"/>
            </a:br>
            <a:endParaRPr lang="ru-RU" sz="1600" dirty="0"/>
          </a:p>
        </p:txBody>
      </p:sp>
      <p:sp>
        <p:nvSpPr>
          <p:cNvPr id="13313" name="Rectangle 1"/>
          <p:cNvSpPr>
            <a:spLocks noChangeArrowheads="1"/>
          </p:cNvSpPr>
          <p:nvPr/>
        </p:nvSpPr>
        <p:spPr bwMode="auto">
          <a:xfrm>
            <a:off x="4714876" y="2143116"/>
            <a:ext cx="40005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err="1" smtClean="0">
                <a:ln>
                  <a:noFill/>
                </a:ln>
                <a:solidFill>
                  <a:schemeClr val="accent2">
                    <a:lumMod val="50000"/>
                  </a:schemeClr>
                </a:solidFill>
                <a:effectLst/>
                <a:latin typeface="Times New Roman" pitchFamily="18" charset="0"/>
                <a:ea typeface="Calibri" pitchFamily="34" charset="0"/>
                <a:cs typeface="Times New Roman" pitchFamily="18" charset="0"/>
              </a:rPr>
              <a:t>Бархатцы+ромашка</a:t>
            </a:r>
            <a:r>
              <a:rPr kumimoji="0" lang="ru-RU" b="1" i="1"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 (нивяник)+</a:t>
            </a:r>
            <a:r>
              <a:rPr kumimoji="0" lang="ru-RU" b="1" i="1" u="none" strike="noStrike" cap="none" normalizeH="0" baseline="0" dirty="0" err="1" smtClean="0">
                <a:ln>
                  <a:noFill/>
                </a:ln>
                <a:solidFill>
                  <a:schemeClr val="accent2">
                    <a:lumMod val="50000"/>
                  </a:schemeClr>
                </a:solidFill>
                <a:effectLst/>
                <a:latin typeface="Times New Roman" pitchFamily="18" charset="0"/>
                <a:ea typeface="Calibri" pitchFamily="34" charset="0"/>
                <a:cs typeface="Times New Roman" pitchFamily="18" charset="0"/>
              </a:rPr>
              <a:t>лейя</a:t>
            </a:r>
            <a:endParaRPr kumimoji="0" lang="ru-RU" b="0" i="0" u="none" strike="noStrike" cap="none" normalizeH="0" baseline="0" dirty="0" smtClean="0">
              <a:ln>
                <a:noFill/>
              </a:ln>
              <a:solidFill>
                <a:schemeClr val="accent2">
                  <a:lumMod val="50000"/>
                </a:schemeClr>
              </a:solidFill>
              <a:effectLst/>
              <a:latin typeface="Arial" pitchFamily="34" charset="0"/>
            </a:endParaRPr>
          </a:p>
        </p:txBody>
      </p:sp>
      <p:sp>
        <p:nvSpPr>
          <p:cNvPr id="13314" name="Rectangle 2"/>
          <p:cNvSpPr>
            <a:spLocks noChangeArrowheads="1"/>
          </p:cNvSpPr>
          <p:nvPr/>
        </p:nvSpPr>
        <p:spPr bwMode="auto">
          <a:xfrm>
            <a:off x="1357290" y="2071678"/>
            <a:ext cx="15716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Пиретрум</a:t>
            </a:r>
            <a:endParaRPr kumimoji="0" lang="ru-RU" b="0" i="0" u="none" strike="noStrike" cap="none" normalizeH="0" baseline="0" dirty="0" smtClean="0">
              <a:ln>
                <a:noFill/>
              </a:ln>
              <a:solidFill>
                <a:schemeClr val="accent2">
                  <a:lumMod val="50000"/>
                </a:schemeClr>
              </a:solidFill>
              <a:effectLst/>
              <a:latin typeface="Arial" pitchFamily="34" charset="0"/>
            </a:endParaRPr>
          </a:p>
        </p:txBody>
      </p:sp>
      <p:pic>
        <p:nvPicPr>
          <p:cNvPr id="8" name="Picture 4" descr="C:\Documents and Settings\cergei\Рабочий стол\Мои увлечения\моя дача\SDC182933.jpg"/>
          <p:cNvPicPr>
            <a:picLocks noGrp="1" noChangeAspect="1" noChangeArrowheads="1"/>
          </p:cNvPicPr>
          <p:nvPr>
            <p:ph idx="1"/>
          </p:nvPr>
        </p:nvPicPr>
        <p:blipFill>
          <a:blip r:embed="rId2" cstate="print"/>
          <a:srcRect/>
          <a:stretch>
            <a:fillRect/>
          </a:stretch>
        </p:blipFill>
        <p:spPr bwMode="auto">
          <a:xfrm>
            <a:off x="1285852" y="2500306"/>
            <a:ext cx="2928958" cy="3822938"/>
          </a:xfrm>
          <a:prstGeom prst="rect">
            <a:avLst/>
          </a:prstGeom>
          <a:noFill/>
        </p:spPr>
      </p:pic>
      <p:pic>
        <p:nvPicPr>
          <p:cNvPr id="9" name="Picture 2" descr="G:\Мои увлечения\моя дача\SDC104699.jpg"/>
          <p:cNvPicPr>
            <a:picLocks noChangeAspect="1" noChangeArrowheads="1"/>
          </p:cNvPicPr>
          <p:nvPr/>
        </p:nvPicPr>
        <p:blipFill>
          <a:blip r:embed="rId3" cstate="print"/>
          <a:srcRect/>
          <a:stretch>
            <a:fillRect/>
          </a:stretch>
        </p:blipFill>
        <p:spPr bwMode="auto">
          <a:xfrm>
            <a:off x="4424700" y="2714620"/>
            <a:ext cx="4373582" cy="328614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a:bodyPr>
          <a:lstStyle/>
          <a:p>
            <a:r>
              <a:rPr lang="ru-RU" sz="3200" b="1" i="1" dirty="0" smtClean="0">
                <a:solidFill>
                  <a:schemeClr val="accent2">
                    <a:lumMod val="50000"/>
                  </a:schemeClr>
                </a:solidFill>
              </a:rPr>
              <a:t>Калина красная</a:t>
            </a:r>
            <a:r>
              <a:rPr lang="ru-RU" sz="3200" dirty="0" smtClean="0"/>
              <a:t/>
            </a:r>
            <a:br>
              <a:rPr lang="ru-RU" sz="3200" dirty="0" smtClean="0"/>
            </a:br>
            <a:endParaRPr lang="ru-RU" sz="3200" dirty="0">
              <a:solidFill>
                <a:schemeClr val="accent2">
                  <a:lumMod val="50000"/>
                </a:schemeClr>
              </a:solidFill>
            </a:endParaRPr>
          </a:p>
        </p:txBody>
      </p:sp>
      <p:pic>
        <p:nvPicPr>
          <p:cNvPr id="5122" name="Picture 2" descr="G:\в рамках\SDC10740.JPG"/>
          <p:cNvPicPr>
            <a:picLocks noGrp="1" noChangeAspect="1" noChangeArrowheads="1"/>
          </p:cNvPicPr>
          <p:nvPr>
            <p:ph idx="1"/>
          </p:nvPr>
        </p:nvPicPr>
        <p:blipFill>
          <a:blip r:embed="rId2" cstate="print"/>
          <a:srcRect/>
          <a:stretch>
            <a:fillRect/>
          </a:stretch>
        </p:blipFill>
        <p:spPr bwMode="auto">
          <a:xfrm>
            <a:off x="1632793" y="1000108"/>
            <a:ext cx="6657825" cy="512605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274638"/>
            <a:ext cx="7829576" cy="1143000"/>
          </a:xfrm>
        </p:spPr>
        <p:txBody>
          <a:bodyPr>
            <a:normAutofit fontScale="90000"/>
          </a:bodyPr>
          <a:lstStyle/>
          <a:p>
            <a:r>
              <a:rPr lang="ru-RU" b="1" dirty="0" smtClean="0">
                <a:solidFill>
                  <a:schemeClr val="accent2">
                    <a:lumMod val="50000"/>
                  </a:schemeClr>
                </a:solidFill>
              </a:rPr>
              <a:t/>
            </a:r>
            <a:br>
              <a:rPr lang="ru-RU" b="1" dirty="0" smtClean="0">
                <a:solidFill>
                  <a:schemeClr val="accent2">
                    <a:lumMod val="50000"/>
                  </a:schemeClr>
                </a:solidFill>
              </a:rPr>
            </a:br>
            <a:r>
              <a:rPr lang="ru-RU" b="1" dirty="0" smtClean="0">
                <a:solidFill>
                  <a:schemeClr val="accent2">
                    <a:lumMod val="50000"/>
                  </a:schemeClr>
                </a:solidFill>
              </a:rPr>
              <a:t>Ранний </a:t>
            </a:r>
            <a:r>
              <a:rPr lang="ru-RU" b="1" dirty="0" smtClean="0">
                <a:solidFill>
                  <a:schemeClr val="accent2">
                    <a:lumMod val="50000"/>
                  </a:schemeClr>
                </a:solidFill>
              </a:rPr>
              <a:t>снег на летней клумбе –</a:t>
            </a:r>
            <a:r>
              <a:rPr lang="ru-RU" dirty="0" smtClean="0">
                <a:solidFill>
                  <a:schemeClr val="accent2">
                    <a:lumMod val="50000"/>
                  </a:schemeClr>
                </a:solidFill>
              </a:rPr>
              <a:t> </a:t>
            </a:r>
            <a:r>
              <a:rPr lang="ru-RU" b="1" i="1" dirty="0" smtClean="0">
                <a:solidFill>
                  <a:schemeClr val="accent2">
                    <a:lumMod val="50000"/>
                  </a:schemeClr>
                </a:solidFill>
              </a:rPr>
              <a:t>молочай</a:t>
            </a:r>
            <a:r>
              <a:rPr lang="ru-RU" dirty="0" smtClean="0"/>
              <a:t/>
            </a:r>
            <a:br>
              <a:rPr lang="ru-RU" dirty="0" smtClean="0"/>
            </a:br>
            <a:endParaRPr lang="ru-RU" dirty="0"/>
          </a:p>
        </p:txBody>
      </p:sp>
      <p:pic>
        <p:nvPicPr>
          <p:cNvPr id="14338" name="Picture 2" descr="G:\Мои увлечения\моя дача\SDC159588.jpg"/>
          <p:cNvPicPr>
            <a:picLocks noGrp="1" noChangeAspect="1" noChangeArrowheads="1"/>
          </p:cNvPicPr>
          <p:nvPr>
            <p:ph idx="1"/>
          </p:nvPr>
        </p:nvPicPr>
        <p:blipFill>
          <a:blip r:embed="rId2" cstate="screen"/>
          <a:srcRect/>
          <a:stretch>
            <a:fillRect/>
          </a:stretch>
        </p:blipFill>
        <p:spPr bwMode="auto">
          <a:xfrm>
            <a:off x="1571406" y="1600200"/>
            <a:ext cx="6858246" cy="495682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sz="3200" dirty="0" smtClean="0"/>
              <a:t/>
            </a:r>
            <a:br>
              <a:rPr lang="ru-RU" sz="3200" dirty="0" smtClean="0"/>
            </a:br>
            <a:r>
              <a:rPr lang="ru-RU" sz="3200" b="1" dirty="0" smtClean="0"/>
              <a:t> </a:t>
            </a:r>
            <a:r>
              <a:rPr lang="ru-RU" sz="2000" b="1" dirty="0" smtClean="0">
                <a:solidFill>
                  <a:schemeClr val="accent2">
                    <a:lumMod val="50000"/>
                  </a:schemeClr>
                </a:solidFill>
              </a:rPr>
              <a:t>Красивые веники снова в моде</a:t>
            </a:r>
            <a:r>
              <a:rPr lang="ru-RU" sz="2000" b="1" i="1" dirty="0" smtClean="0">
                <a:solidFill>
                  <a:schemeClr val="accent2">
                    <a:lumMod val="50000"/>
                  </a:schemeClr>
                </a:solidFill>
              </a:rPr>
              <a:t> – кохия. </a:t>
            </a:r>
            <a:r>
              <a:rPr lang="ru-RU" sz="2000" dirty="0" smtClean="0"/>
              <a:t>Очень мне нравится это растение – все лето нежная светло-зеленая листва, осенью – великолепное бордо. И реальные веники с нее хорошие получатся.</a:t>
            </a:r>
            <a:r>
              <a:rPr lang="ru-RU" sz="3200" dirty="0" smtClean="0"/>
              <a:t/>
            </a:r>
            <a:br>
              <a:rPr lang="ru-RU" sz="3200" dirty="0" smtClean="0"/>
            </a:br>
            <a:endParaRPr lang="ru-RU" sz="3200" dirty="0">
              <a:solidFill>
                <a:schemeClr val="accent2">
                  <a:lumMod val="50000"/>
                </a:schemeClr>
              </a:solidFill>
            </a:endParaRPr>
          </a:p>
        </p:txBody>
      </p:sp>
      <p:pic>
        <p:nvPicPr>
          <p:cNvPr id="8194" name="Picture 2" descr="G:\Мои увлечения\моя дача\SDC1593111.jpg"/>
          <p:cNvPicPr>
            <a:picLocks noGrp="1" noChangeAspect="1" noChangeArrowheads="1"/>
          </p:cNvPicPr>
          <p:nvPr>
            <p:ph idx="1"/>
          </p:nvPr>
        </p:nvPicPr>
        <p:blipFill>
          <a:blip r:embed="rId2" cstate="print"/>
          <a:srcRect/>
          <a:stretch>
            <a:fillRect/>
          </a:stretch>
        </p:blipFill>
        <p:spPr bwMode="auto">
          <a:xfrm>
            <a:off x="1587900" y="1600200"/>
            <a:ext cx="6627438" cy="502589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sz="2000" b="1" dirty="0" smtClean="0">
                <a:solidFill>
                  <a:schemeClr val="accent2">
                    <a:lumMod val="50000"/>
                  </a:schemeClr>
                </a:solidFill>
              </a:rPr>
              <a:t/>
            </a:r>
            <a:br>
              <a:rPr lang="ru-RU" sz="2000" b="1" dirty="0" smtClean="0">
                <a:solidFill>
                  <a:schemeClr val="accent2">
                    <a:lumMod val="50000"/>
                  </a:schemeClr>
                </a:solidFill>
              </a:rPr>
            </a:br>
            <a:r>
              <a:rPr lang="ru-RU" sz="2000" b="1" dirty="0" smtClean="0">
                <a:solidFill>
                  <a:schemeClr val="accent2">
                    <a:lumMod val="50000"/>
                  </a:schemeClr>
                </a:solidFill>
              </a:rPr>
              <a:t>Небесная синева. </a:t>
            </a:r>
            <a:r>
              <a:rPr lang="ru-RU" sz="2000" dirty="0" smtClean="0"/>
              <a:t>Редкий в природе, синий цвет нечасто встречается в окраске растений. Разнообразные оттенки синего цвета действуют успокаивающе, оказывая благотворное влияние на усталый и измученный стрессами организм.</a:t>
            </a:r>
            <a:r>
              <a:rPr lang="ru-RU" sz="3200" dirty="0" smtClean="0"/>
              <a:t/>
            </a:r>
            <a:br>
              <a:rPr lang="ru-RU" sz="3200" dirty="0" smtClean="0"/>
            </a:br>
            <a:endParaRPr lang="ru-RU" sz="3200" dirty="0">
              <a:solidFill>
                <a:schemeClr val="accent2">
                  <a:lumMod val="50000"/>
                </a:schemeClr>
              </a:solidFill>
            </a:endParaRPr>
          </a:p>
        </p:txBody>
      </p:sp>
      <p:sp>
        <p:nvSpPr>
          <p:cNvPr id="4101" name="Rectangle 5"/>
          <p:cNvSpPr>
            <a:spLocks noChangeArrowheads="1"/>
          </p:cNvSpPr>
          <p:nvPr/>
        </p:nvSpPr>
        <p:spPr bwMode="auto">
          <a:xfrm>
            <a:off x="1285852" y="1428736"/>
            <a:ext cx="335758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accent2">
                    <a:lumMod val="50000"/>
                  </a:schemeClr>
                </a:solidFill>
                <a:effectLst/>
                <a:latin typeface="+mj-lt"/>
                <a:ea typeface="Calibri" pitchFamily="34" charset="0"/>
                <a:cs typeface="Times New Roman" pitchFamily="18" charset="0"/>
              </a:rPr>
              <a:t>Колокольчик «Созвездие»</a:t>
            </a:r>
            <a:endParaRPr kumimoji="0" lang="ru-RU" sz="2000" b="0" i="0" u="none" strike="noStrike" cap="none" normalizeH="0" baseline="0" dirty="0" smtClean="0">
              <a:ln>
                <a:noFill/>
              </a:ln>
              <a:solidFill>
                <a:schemeClr val="accent2">
                  <a:lumMod val="50000"/>
                </a:schemeClr>
              </a:solidFill>
              <a:effectLst/>
              <a:latin typeface="+mj-lt"/>
            </a:endParaRPr>
          </a:p>
        </p:txBody>
      </p:sp>
      <p:sp>
        <p:nvSpPr>
          <p:cNvPr id="4102" name="Rectangle 6"/>
          <p:cNvSpPr>
            <a:spLocks noChangeArrowheads="1"/>
          </p:cNvSpPr>
          <p:nvPr/>
        </p:nvSpPr>
        <p:spPr bwMode="auto">
          <a:xfrm>
            <a:off x="4786314" y="3286124"/>
            <a:ext cx="35719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accent2">
                    <a:lumMod val="50000"/>
                  </a:schemeClr>
                </a:solidFill>
                <a:effectLst/>
                <a:latin typeface="+mj-lt"/>
                <a:ea typeface="Calibri" pitchFamily="34" charset="0"/>
                <a:cs typeface="Times New Roman" pitchFamily="18" charset="0"/>
              </a:rPr>
              <a:t>Фацелия колокольчатая</a:t>
            </a:r>
            <a:endParaRPr kumimoji="0" lang="ru-RU" sz="2000" b="0" i="0" u="none" strike="noStrike" cap="none" normalizeH="0" baseline="0" dirty="0" smtClean="0">
              <a:ln>
                <a:noFill/>
              </a:ln>
              <a:solidFill>
                <a:schemeClr val="accent2">
                  <a:lumMod val="50000"/>
                </a:schemeClr>
              </a:solidFill>
              <a:effectLst/>
              <a:latin typeface="+mj-lt"/>
            </a:endParaRPr>
          </a:p>
        </p:txBody>
      </p:sp>
      <p:sp>
        <p:nvSpPr>
          <p:cNvPr id="4103" name="Rectangle 7"/>
          <p:cNvSpPr>
            <a:spLocks noChangeArrowheads="1"/>
          </p:cNvSpPr>
          <p:nvPr/>
        </p:nvSpPr>
        <p:spPr bwMode="auto">
          <a:xfrm>
            <a:off x="4857752" y="2071678"/>
            <a:ext cx="12858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accent2">
                    <a:lumMod val="50000"/>
                  </a:schemeClr>
                </a:solidFill>
                <a:effectLst/>
                <a:latin typeface="+mj-lt"/>
                <a:ea typeface="Calibri" pitchFamily="34" charset="0"/>
                <a:cs typeface="Times New Roman" pitchFamily="18" charset="0"/>
              </a:rPr>
              <a:t>Петуния</a:t>
            </a:r>
            <a:endParaRPr kumimoji="0" lang="ru-RU" b="0" i="0" u="none" strike="noStrike" cap="none" normalizeH="0" baseline="0" dirty="0" smtClean="0">
              <a:ln>
                <a:noFill/>
              </a:ln>
              <a:solidFill>
                <a:schemeClr val="accent2">
                  <a:lumMod val="50000"/>
                </a:schemeClr>
              </a:solidFill>
              <a:effectLst/>
              <a:latin typeface="+mj-lt"/>
            </a:endParaRPr>
          </a:p>
        </p:txBody>
      </p:sp>
      <p:pic>
        <p:nvPicPr>
          <p:cNvPr id="9" name="Picture 5" descr="C:\Documents and Settings\cergei\Рабочий стол\Мои увлечения\моя дача\SDC159677.jpg"/>
          <p:cNvPicPr>
            <a:picLocks noChangeAspect="1" noChangeArrowheads="1"/>
          </p:cNvPicPr>
          <p:nvPr/>
        </p:nvPicPr>
        <p:blipFill>
          <a:blip r:embed="rId2" cstate="print"/>
          <a:srcRect/>
          <a:stretch>
            <a:fillRect/>
          </a:stretch>
        </p:blipFill>
        <p:spPr bwMode="auto">
          <a:xfrm>
            <a:off x="6072198" y="1357298"/>
            <a:ext cx="2555472" cy="1937933"/>
          </a:xfrm>
          <a:prstGeom prst="rect">
            <a:avLst/>
          </a:prstGeom>
          <a:noFill/>
        </p:spPr>
      </p:pic>
      <p:pic>
        <p:nvPicPr>
          <p:cNvPr id="11" name="Picture 2" descr="G:\Мои увлечения\моя дача\SDC183311.jpg"/>
          <p:cNvPicPr>
            <a:picLocks noChangeAspect="1" noChangeArrowheads="1"/>
          </p:cNvPicPr>
          <p:nvPr/>
        </p:nvPicPr>
        <p:blipFill>
          <a:blip r:embed="rId3" cstate="screen"/>
          <a:srcRect/>
          <a:stretch>
            <a:fillRect/>
          </a:stretch>
        </p:blipFill>
        <p:spPr bwMode="auto">
          <a:xfrm>
            <a:off x="4857752" y="3643314"/>
            <a:ext cx="3926134" cy="2971807"/>
          </a:xfrm>
          <a:prstGeom prst="rect">
            <a:avLst/>
          </a:prstGeom>
          <a:noFill/>
        </p:spPr>
      </p:pic>
      <p:pic>
        <p:nvPicPr>
          <p:cNvPr id="13" name="Picture 3" descr="G:\Мои увлечения\моя дача\SDC183255.jpg"/>
          <p:cNvPicPr>
            <a:picLocks noGrp="1" noChangeAspect="1" noChangeArrowheads="1"/>
          </p:cNvPicPr>
          <p:nvPr>
            <p:ph idx="1"/>
          </p:nvPr>
        </p:nvPicPr>
        <p:blipFill>
          <a:blip r:embed="rId4" cstate="print"/>
          <a:srcRect/>
          <a:stretch>
            <a:fillRect/>
          </a:stretch>
        </p:blipFill>
        <p:spPr bwMode="auto">
          <a:xfrm>
            <a:off x="1142976" y="1928802"/>
            <a:ext cx="3400642" cy="45259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8926" y="274638"/>
            <a:ext cx="1785950" cy="1143000"/>
          </a:xfrm>
        </p:spPr>
        <p:txBody>
          <a:bodyPr>
            <a:normAutofit/>
          </a:bodyPr>
          <a:lstStyle/>
          <a:p>
            <a:r>
              <a:rPr lang="ru-RU" sz="2200" b="1" i="1" dirty="0" smtClean="0">
                <a:solidFill>
                  <a:schemeClr val="accent2">
                    <a:lumMod val="50000"/>
                  </a:schemeClr>
                </a:solidFill>
              </a:rPr>
              <a:t>           </a:t>
            </a:r>
            <a:r>
              <a:rPr lang="ru-RU" sz="2200" b="1" i="1" dirty="0" err="1" smtClean="0">
                <a:solidFill>
                  <a:schemeClr val="accent2">
                    <a:lumMod val="50000"/>
                  </a:schemeClr>
                </a:solidFill>
              </a:rPr>
              <a:t>Эхиум</a:t>
            </a:r>
            <a:r>
              <a:rPr lang="ru-RU" dirty="0" smtClean="0"/>
              <a:t/>
            </a:r>
            <a:br>
              <a:rPr lang="ru-RU" dirty="0" smtClean="0"/>
            </a:br>
            <a:endParaRPr lang="ru-RU" dirty="0"/>
          </a:p>
        </p:txBody>
      </p:sp>
      <p:sp>
        <p:nvSpPr>
          <p:cNvPr id="3" name="Содержимое 2"/>
          <p:cNvSpPr>
            <a:spLocks noGrp="1"/>
          </p:cNvSpPr>
          <p:nvPr>
            <p:ph idx="1"/>
          </p:nvPr>
        </p:nvSpPr>
        <p:spPr>
          <a:xfrm>
            <a:off x="1214414" y="5643578"/>
            <a:ext cx="2286016" cy="614354"/>
          </a:xfrm>
        </p:spPr>
        <p:txBody>
          <a:bodyPr/>
          <a:lstStyle/>
          <a:p>
            <a:pPr>
              <a:buNone/>
            </a:pPr>
            <a:r>
              <a:rPr lang="ru-RU" sz="2000" b="1" i="1" dirty="0" smtClean="0">
                <a:solidFill>
                  <a:schemeClr val="accent2">
                    <a:lumMod val="50000"/>
                  </a:schemeClr>
                </a:solidFill>
              </a:rPr>
              <a:t>Водосбор</a:t>
            </a:r>
            <a:endParaRPr lang="ru-RU" sz="2000" dirty="0" smtClean="0">
              <a:solidFill>
                <a:schemeClr val="accent2">
                  <a:lumMod val="50000"/>
                </a:schemeClr>
              </a:solidFill>
            </a:endParaRPr>
          </a:p>
          <a:p>
            <a:endParaRPr lang="ru-RU" dirty="0"/>
          </a:p>
        </p:txBody>
      </p:sp>
      <p:sp>
        <p:nvSpPr>
          <p:cNvPr id="36865" name="Rectangle 1"/>
          <p:cNvSpPr>
            <a:spLocks noChangeArrowheads="1"/>
          </p:cNvSpPr>
          <p:nvPr/>
        </p:nvSpPr>
        <p:spPr bwMode="auto">
          <a:xfrm>
            <a:off x="4643438" y="3500438"/>
            <a:ext cx="38576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accent2">
                    <a:lumMod val="50000"/>
                  </a:schemeClr>
                </a:solidFill>
                <a:effectLst/>
                <a:latin typeface="+mj-lt"/>
                <a:ea typeface="Calibri" pitchFamily="34" charset="0"/>
                <a:cs typeface="Times New Roman" pitchFamily="18" charset="0"/>
              </a:rPr>
              <a:t>Синеголовник – на радость мне и пчелам.</a:t>
            </a:r>
            <a:endParaRPr kumimoji="0" lang="ru-RU" b="0" i="0" u="none" strike="noStrike" cap="none" normalizeH="0" baseline="0" dirty="0" smtClean="0">
              <a:ln>
                <a:noFill/>
              </a:ln>
              <a:solidFill>
                <a:schemeClr val="accent2">
                  <a:lumMod val="50000"/>
                </a:schemeClr>
              </a:solidFill>
              <a:effectLst/>
              <a:latin typeface="+mj-lt"/>
            </a:endParaRPr>
          </a:p>
        </p:txBody>
      </p:sp>
      <p:pic>
        <p:nvPicPr>
          <p:cNvPr id="8" name="Picture 2" descr="C:\Documents and Settings\cergei\Рабочий стол\Мои увлечения\моя дача\SDC1826222.jpg"/>
          <p:cNvPicPr>
            <a:picLocks noChangeAspect="1" noChangeArrowheads="1"/>
          </p:cNvPicPr>
          <p:nvPr/>
        </p:nvPicPr>
        <p:blipFill>
          <a:blip r:embed="rId2" cstate="print"/>
          <a:srcRect/>
          <a:stretch>
            <a:fillRect/>
          </a:stretch>
        </p:blipFill>
        <p:spPr bwMode="auto">
          <a:xfrm>
            <a:off x="1142976" y="928670"/>
            <a:ext cx="3444286" cy="4525963"/>
          </a:xfrm>
          <a:prstGeom prst="rect">
            <a:avLst/>
          </a:prstGeom>
          <a:noFill/>
        </p:spPr>
      </p:pic>
      <p:pic>
        <p:nvPicPr>
          <p:cNvPr id="9" name="Picture 2" descr="G:\Мои увлечения\моя дача\SDC160099.jpg"/>
          <p:cNvPicPr>
            <a:picLocks noChangeAspect="1" noChangeArrowheads="1"/>
          </p:cNvPicPr>
          <p:nvPr/>
        </p:nvPicPr>
        <p:blipFill>
          <a:blip r:embed="rId3" cstate="print"/>
          <a:srcRect/>
          <a:stretch>
            <a:fillRect/>
          </a:stretch>
        </p:blipFill>
        <p:spPr bwMode="auto">
          <a:xfrm>
            <a:off x="5000628" y="4143380"/>
            <a:ext cx="3445937" cy="2584452"/>
          </a:xfrm>
          <a:prstGeom prst="rect">
            <a:avLst/>
          </a:prstGeom>
          <a:noFill/>
        </p:spPr>
      </p:pic>
      <p:pic>
        <p:nvPicPr>
          <p:cNvPr id="10" name="Picture 3" descr="G:\Мои увлечения\моя дача\SDC183455.jpg"/>
          <p:cNvPicPr>
            <a:picLocks noChangeAspect="1" noChangeArrowheads="1"/>
          </p:cNvPicPr>
          <p:nvPr/>
        </p:nvPicPr>
        <p:blipFill>
          <a:blip r:embed="rId4" cstate="print"/>
          <a:srcRect/>
          <a:stretch>
            <a:fillRect/>
          </a:stretch>
        </p:blipFill>
        <p:spPr bwMode="auto">
          <a:xfrm>
            <a:off x="4786314" y="357166"/>
            <a:ext cx="4100316" cy="311468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274638"/>
            <a:ext cx="7543824" cy="1143000"/>
          </a:xfrm>
        </p:spPr>
        <p:txBody>
          <a:bodyPr>
            <a:normAutofit fontScale="90000"/>
          </a:bodyPr>
          <a:lstStyle/>
          <a:p>
            <a:r>
              <a:rPr lang="ru-RU" b="1" dirty="0" smtClean="0">
                <a:solidFill>
                  <a:schemeClr val="accent2">
                    <a:lumMod val="50000"/>
                  </a:schemeClr>
                </a:solidFill>
              </a:rPr>
              <a:t/>
            </a:r>
            <a:br>
              <a:rPr lang="ru-RU" b="1" dirty="0" smtClean="0">
                <a:solidFill>
                  <a:schemeClr val="accent2">
                    <a:lumMod val="50000"/>
                  </a:schemeClr>
                </a:solidFill>
              </a:rPr>
            </a:br>
            <a:r>
              <a:rPr lang="ru-RU" b="1" dirty="0" smtClean="0">
                <a:solidFill>
                  <a:schemeClr val="accent2">
                    <a:lumMod val="50000"/>
                  </a:schemeClr>
                </a:solidFill>
              </a:rPr>
              <a:t>Цветущий сад </a:t>
            </a:r>
            <a:br>
              <a:rPr lang="ru-RU" b="1" dirty="0" smtClean="0">
                <a:solidFill>
                  <a:schemeClr val="accent2">
                    <a:lumMod val="50000"/>
                  </a:schemeClr>
                </a:solidFill>
              </a:rPr>
            </a:br>
            <a:r>
              <a:rPr lang="ru-RU" b="1" dirty="0" smtClean="0">
                <a:solidFill>
                  <a:schemeClr val="accent2">
                    <a:lumMod val="50000"/>
                  </a:schemeClr>
                </a:solidFill>
              </a:rPr>
              <a:t>на  Сибирской земле</a:t>
            </a:r>
            <a:r>
              <a:rPr lang="ru-RU" dirty="0" smtClean="0"/>
              <a:t/>
            </a:r>
            <a:br>
              <a:rPr lang="ru-RU" dirty="0" smtClean="0"/>
            </a:br>
            <a:endParaRPr lang="ru-RU" dirty="0"/>
          </a:p>
        </p:txBody>
      </p:sp>
      <p:sp>
        <p:nvSpPr>
          <p:cNvPr id="3" name="Содержимое 2"/>
          <p:cNvSpPr>
            <a:spLocks noGrp="1"/>
          </p:cNvSpPr>
          <p:nvPr>
            <p:ph idx="1"/>
          </p:nvPr>
        </p:nvSpPr>
        <p:spPr>
          <a:xfrm>
            <a:off x="1071538" y="1500174"/>
            <a:ext cx="7615262" cy="5357826"/>
          </a:xfrm>
        </p:spPr>
        <p:txBody>
          <a:bodyPr>
            <a:normAutofit fontScale="32500" lnSpcReduction="20000"/>
          </a:bodyPr>
          <a:lstStyle/>
          <a:p>
            <a:pPr>
              <a:buNone/>
            </a:pPr>
            <a:r>
              <a:rPr lang="ru-RU" sz="5500" dirty="0" smtClean="0"/>
              <a:t>У нас есть участок, где поначалу мы выращивали овощи. Цветов было не много. Потом появилось желание сделать участок цветущим, сказочным. Все мои идеи помогает воплощать мой муж. Хочется сделать свой участок еще «</a:t>
            </a:r>
            <a:r>
              <a:rPr lang="ru-RU" sz="5500" dirty="0" err="1" smtClean="0"/>
              <a:t>сказочнее</a:t>
            </a:r>
            <a:r>
              <a:rPr lang="ru-RU" sz="5500" dirty="0" smtClean="0"/>
              <a:t>». Сейчас наш участок не только красивый, но и очень уютный.</a:t>
            </a:r>
            <a:r>
              <a:rPr lang="ru-RU" sz="5500" b="1" dirty="0" smtClean="0"/>
              <a:t> </a:t>
            </a:r>
            <a:r>
              <a:rPr lang="ru-RU" sz="5500" dirty="0" smtClean="0"/>
              <a:t>Летников сажаю около 60 наименований, а многолетников посажено около 50 видов – для всего место находится. Все цветы по-своему уникальны и необыкновенно прекрасны. Можно подбирать их по сроку цветения, по высоте и оттенку цветков. Находить тонкую взаимосвязь между ними и придумывать различные варианты композиций. Испытываю огромное удовольствие, создавая своими руками настоящий цветочный рай! Сад украшают разные фигурки и освещают фонари на солнечных батареях. Многие считают, что работа на даче – тяжелый труд, а для нашей семьи дача – лучшее место на свете, тот же санаторий,  кроме того, тяжелый труд всегда можно облегчить. Обожаю свой участок – деревья, кусты, цветы и все, что есть. Как приятно проснувшись утром, выйти из домика и увидеть вновь распустившуюся лилию! Эти эмоции ни с чем не сравнимы. Как только проглянет весеннее солнышко, так и хочется бежать на дачу. Приезжая на дачу, обхожу свои владения, говорю цветам ласковые слова. Убеждена, что все, что нас окружает, слышит и понимает нас! Ну скажите, что еще нужно для счастья? </a:t>
            </a:r>
          </a:p>
          <a:p>
            <a:pPr>
              <a:buNone/>
            </a:pPr>
            <a:r>
              <a:rPr lang="ru-RU" sz="5500" dirty="0" smtClean="0"/>
              <a:t>Предлагаем Вам посмотреть фотографии любимых уголков нашей дачи. Пусть на огородах все у вас растет дружно, радуя дачников! </a:t>
            </a:r>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b="1" dirty="0" smtClean="0">
                <a:solidFill>
                  <a:schemeClr val="accent2">
                    <a:lumMod val="50000"/>
                  </a:schemeClr>
                </a:solidFill>
              </a:rPr>
              <a:t/>
            </a:r>
            <a:br>
              <a:rPr lang="ru-RU" b="1" dirty="0" smtClean="0">
                <a:solidFill>
                  <a:schemeClr val="accent2">
                    <a:lumMod val="50000"/>
                  </a:schemeClr>
                </a:solidFill>
              </a:rPr>
            </a:br>
            <a:r>
              <a:rPr lang="ru-RU" sz="3600" b="1" dirty="0" smtClean="0">
                <a:solidFill>
                  <a:schemeClr val="accent2">
                    <a:lumMod val="50000"/>
                  </a:schemeClr>
                </a:solidFill>
              </a:rPr>
              <a:t>Сказочный дизайн нашего участка</a:t>
            </a:r>
            <a:r>
              <a:rPr lang="ru-RU" dirty="0" smtClean="0">
                <a:solidFill>
                  <a:schemeClr val="accent2">
                    <a:lumMod val="50000"/>
                  </a:schemeClr>
                </a:solidFill>
              </a:rPr>
              <a:t/>
            </a:r>
            <a:br>
              <a:rPr lang="ru-RU" dirty="0" smtClean="0">
                <a:solidFill>
                  <a:schemeClr val="accent2">
                    <a:lumMod val="50000"/>
                  </a:schemeClr>
                </a:solidFill>
              </a:rPr>
            </a:br>
            <a:endParaRPr lang="ru-RU" dirty="0">
              <a:solidFill>
                <a:schemeClr val="accent2">
                  <a:lumMod val="50000"/>
                </a:schemeClr>
              </a:solidFill>
            </a:endParaRPr>
          </a:p>
        </p:txBody>
      </p:sp>
      <p:pic>
        <p:nvPicPr>
          <p:cNvPr id="5122" name="Picture 2" descr="G:\Мои увлечения\моя дача\SDC160611.jpg"/>
          <p:cNvPicPr>
            <a:picLocks noGrp="1" noChangeAspect="1" noChangeArrowheads="1"/>
          </p:cNvPicPr>
          <p:nvPr>
            <p:ph idx="1"/>
          </p:nvPr>
        </p:nvPicPr>
        <p:blipFill>
          <a:blip r:embed="rId2" cstate="print"/>
          <a:srcRect/>
          <a:stretch>
            <a:fillRect/>
          </a:stretch>
        </p:blipFill>
        <p:spPr bwMode="auto">
          <a:xfrm>
            <a:off x="1494284" y="1285860"/>
            <a:ext cx="6771192" cy="514353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chemeClr val="accent2">
                    <a:lumMod val="50000"/>
                  </a:schemeClr>
                </a:solidFill>
              </a:rPr>
              <a:t>Чай вдвоем</a:t>
            </a:r>
            <a:endParaRPr lang="ru-RU" sz="3200" b="1" dirty="0">
              <a:solidFill>
                <a:schemeClr val="accent2">
                  <a:lumMod val="50000"/>
                </a:schemeClr>
              </a:solidFill>
            </a:endParaRPr>
          </a:p>
        </p:txBody>
      </p:sp>
      <p:pic>
        <p:nvPicPr>
          <p:cNvPr id="10242" name="Picture 2" descr="G:\в рамках\чай в двоем.JPG"/>
          <p:cNvPicPr>
            <a:picLocks noGrp="1" noChangeAspect="1" noChangeArrowheads="1"/>
          </p:cNvPicPr>
          <p:nvPr>
            <p:ph idx="1"/>
          </p:nvPr>
        </p:nvPicPr>
        <p:blipFill>
          <a:blip r:embed="rId2" cstate="email"/>
          <a:srcRect/>
          <a:stretch>
            <a:fillRect/>
          </a:stretch>
        </p:blipFill>
        <p:spPr bwMode="auto">
          <a:xfrm>
            <a:off x="1632793" y="1600200"/>
            <a:ext cx="6582545" cy="506809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chemeClr val="accent2">
                    <a:lumMod val="50000"/>
                  </a:schemeClr>
                </a:solidFill>
              </a:rPr>
              <a:t>Жених и невеста</a:t>
            </a:r>
            <a:endParaRPr lang="ru-RU" sz="3200" b="1" dirty="0">
              <a:solidFill>
                <a:schemeClr val="accent2">
                  <a:lumMod val="50000"/>
                </a:schemeClr>
              </a:solidFill>
            </a:endParaRPr>
          </a:p>
        </p:txBody>
      </p:sp>
      <p:pic>
        <p:nvPicPr>
          <p:cNvPr id="1026" name="Picture 2" descr="G:\в рамках\SDC10451.JPG"/>
          <p:cNvPicPr>
            <a:picLocks noGrp="1" noChangeAspect="1" noChangeArrowheads="1"/>
          </p:cNvPicPr>
          <p:nvPr>
            <p:ph idx="1"/>
          </p:nvPr>
        </p:nvPicPr>
        <p:blipFill>
          <a:blip r:embed="rId2" cstate="print"/>
          <a:stretch>
            <a:fillRect/>
          </a:stretch>
        </p:blipFill>
        <p:spPr bwMode="auto">
          <a:xfrm>
            <a:off x="1285852" y="1571612"/>
            <a:ext cx="3484672" cy="4525963"/>
          </a:xfrm>
          <a:prstGeom prst="rect">
            <a:avLst/>
          </a:prstGeom>
          <a:noFill/>
        </p:spPr>
      </p:pic>
      <p:pic>
        <p:nvPicPr>
          <p:cNvPr id="1027" name="Picture 3" descr="G:\в рамках\SDC10450.JPG"/>
          <p:cNvPicPr>
            <a:picLocks noGrp="1" noChangeAspect="1" noChangeArrowheads="1"/>
          </p:cNvPicPr>
          <p:nvPr>
            <p:ph sz="half" idx="4294967295"/>
          </p:nvPr>
        </p:nvPicPr>
        <p:blipFill>
          <a:blip r:embed="rId3" cstate="print"/>
          <a:srcRect/>
          <a:stretch>
            <a:fillRect/>
          </a:stretch>
        </p:blipFill>
        <p:spPr bwMode="auto">
          <a:xfrm>
            <a:off x="5143504" y="1571612"/>
            <a:ext cx="3486150" cy="45259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endParaRPr lang="ru-RU"/>
          </a:p>
        </p:txBody>
      </p:sp>
      <p:pic>
        <p:nvPicPr>
          <p:cNvPr id="6146" name="Picture 2" descr="G:\в рамках\SDC15998.JPG"/>
          <p:cNvPicPr>
            <a:picLocks noGrp="1" noChangeAspect="1" noChangeArrowheads="1"/>
          </p:cNvPicPr>
          <p:nvPr>
            <p:ph idx="1"/>
          </p:nvPr>
        </p:nvPicPr>
        <p:blipFill>
          <a:blip r:embed="rId2" cstate="email"/>
          <a:stretch>
            <a:fillRect/>
          </a:stretch>
        </p:blipFill>
        <p:spPr bwMode="auto">
          <a:xfrm>
            <a:off x="1285852" y="1785926"/>
            <a:ext cx="3770424" cy="4897104"/>
          </a:xfrm>
          <a:prstGeom prst="rect">
            <a:avLst/>
          </a:prstGeom>
          <a:noFill/>
        </p:spPr>
      </p:pic>
      <p:pic>
        <p:nvPicPr>
          <p:cNvPr id="8" name="Picture 2" descr="C:\Documents and Settings\cergei\Рабочий стол\Мои увлечения\моя дача\SDC182600.jpg"/>
          <p:cNvPicPr>
            <a:picLocks noChangeAspect="1" noChangeArrowheads="1"/>
          </p:cNvPicPr>
          <p:nvPr/>
        </p:nvPicPr>
        <p:blipFill>
          <a:blip r:embed="rId3" cstate="print"/>
          <a:srcRect/>
          <a:stretch>
            <a:fillRect/>
          </a:stretch>
        </p:blipFill>
        <p:spPr bwMode="auto">
          <a:xfrm>
            <a:off x="5302902" y="214290"/>
            <a:ext cx="3635806" cy="478634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4000" b="1" dirty="0" smtClean="0">
                <a:solidFill>
                  <a:schemeClr val="accent2">
                    <a:lumMod val="50000"/>
                  </a:schemeClr>
                </a:solidFill>
              </a:rPr>
              <a:t>Гости на даче</a:t>
            </a:r>
            <a:endParaRPr lang="ru-RU" sz="4000" b="1" dirty="0">
              <a:solidFill>
                <a:schemeClr val="accent2">
                  <a:lumMod val="50000"/>
                </a:schemeClr>
              </a:solidFill>
            </a:endParaRPr>
          </a:p>
        </p:txBody>
      </p:sp>
      <p:pic>
        <p:nvPicPr>
          <p:cNvPr id="6146" name="Picture 2" descr="C:\Documents and Settings\cergei\Рабочий стол\Мои увлечения\моя дача\SDC183633.jpg"/>
          <p:cNvPicPr>
            <a:picLocks noGrp="1" noChangeAspect="1" noChangeArrowheads="1"/>
          </p:cNvPicPr>
          <p:nvPr>
            <p:ph idx="1"/>
          </p:nvPr>
        </p:nvPicPr>
        <p:blipFill>
          <a:blip r:embed="rId2" cstate="print"/>
          <a:srcRect/>
          <a:stretch>
            <a:fillRect/>
          </a:stretch>
        </p:blipFill>
        <p:spPr bwMode="auto">
          <a:xfrm>
            <a:off x="1571406" y="1600200"/>
            <a:ext cx="6572494" cy="495682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accent2">
                    <a:lumMod val="50000"/>
                  </a:schemeClr>
                </a:solidFill>
              </a:rPr>
              <a:t>На веранде</a:t>
            </a:r>
            <a:endParaRPr lang="ru-RU" sz="3200" b="1" dirty="0">
              <a:solidFill>
                <a:schemeClr val="accent2">
                  <a:lumMod val="50000"/>
                </a:schemeClr>
              </a:solidFill>
            </a:endParaRPr>
          </a:p>
        </p:txBody>
      </p:sp>
      <p:pic>
        <p:nvPicPr>
          <p:cNvPr id="6" name="Picture 2" descr="G:\Мои увлечения\моя дача\SDC159788.jpg"/>
          <p:cNvPicPr>
            <a:picLocks noChangeAspect="1" noChangeArrowheads="1"/>
          </p:cNvPicPr>
          <p:nvPr/>
        </p:nvPicPr>
        <p:blipFill>
          <a:blip r:embed="rId2" cstate="print"/>
          <a:srcRect/>
          <a:stretch>
            <a:fillRect/>
          </a:stretch>
        </p:blipFill>
        <p:spPr bwMode="auto">
          <a:xfrm>
            <a:off x="5286380" y="1117614"/>
            <a:ext cx="3608786" cy="4811715"/>
          </a:xfrm>
          <a:prstGeom prst="rect">
            <a:avLst/>
          </a:prstGeom>
          <a:noFill/>
        </p:spPr>
      </p:pic>
      <p:pic>
        <p:nvPicPr>
          <p:cNvPr id="8" name="Picture 3" descr="G:\Мои увлечения\моя дача\SDC159755.jpg"/>
          <p:cNvPicPr>
            <a:picLocks noGrp="1" noChangeAspect="1" noChangeArrowheads="1"/>
          </p:cNvPicPr>
          <p:nvPr>
            <p:ph idx="1"/>
          </p:nvPr>
        </p:nvPicPr>
        <p:blipFill>
          <a:blip r:embed="rId3" cstate="screen"/>
          <a:srcRect/>
          <a:stretch>
            <a:fillRect/>
          </a:stretch>
        </p:blipFill>
        <p:spPr bwMode="auto">
          <a:xfrm>
            <a:off x="1285852" y="1285860"/>
            <a:ext cx="3857652" cy="514353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4368808"/>
          </a:xfrm>
        </p:spPr>
        <p:txBody>
          <a:bodyPr>
            <a:normAutofit fontScale="90000"/>
          </a:bodyPr>
          <a:lstStyle/>
          <a:p>
            <a:r>
              <a:rPr lang="ru-RU" b="1" dirty="0" smtClean="0">
                <a:solidFill>
                  <a:schemeClr val="accent2">
                    <a:lumMod val="50000"/>
                  </a:schemeClr>
                </a:solidFill>
              </a:rPr>
              <a:t/>
            </a:r>
            <a:br>
              <a:rPr lang="ru-RU" b="1" dirty="0" smtClean="0">
                <a:solidFill>
                  <a:schemeClr val="accent2">
                    <a:lumMod val="50000"/>
                  </a:schemeClr>
                </a:solidFill>
              </a:rPr>
            </a:br>
            <a:r>
              <a:rPr lang="ru-RU" b="1" dirty="0" smtClean="0">
                <a:solidFill>
                  <a:schemeClr val="accent2">
                    <a:lumMod val="50000"/>
                  </a:schemeClr>
                </a:solidFill>
              </a:rPr>
              <a:t/>
            </a:r>
            <a:br>
              <a:rPr lang="ru-RU" b="1" dirty="0" smtClean="0">
                <a:solidFill>
                  <a:schemeClr val="accent2">
                    <a:lumMod val="50000"/>
                  </a:schemeClr>
                </a:solidFill>
              </a:rPr>
            </a:br>
            <a:r>
              <a:rPr lang="ru-RU" b="1" dirty="0" smtClean="0">
                <a:solidFill>
                  <a:schemeClr val="accent2">
                    <a:lumMod val="50000"/>
                  </a:schemeClr>
                </a:solidFill>
              </a:rPr>
              <a:t>Там, где вырождаются цветы, не может жить человек</a:t>
            </a:r>
            <a:r>
              <a:rPr lang="ru-RU" dirty="0" smtClean="0">
                <a:solidFill>
                  <a:schemeClr val="accent2">
                    <a:lumMod val="50000"/>
                  </a:schemeClr>
                </a:solidFill>
              </a:rPr>
              <a:t>.  </a:t>
            </a:r>
            <a:br>
              <a:rPr lang="ru-RU" dirty="0" smtClean="0">
                <a:solidFill>
                  <a:schemeClr val="accent2">
                    <a:lumMod val="50000"/>
                  </a:schemeClr>
                </a:solidFill>
              </a:rPr>
            </a:br>
            <a:r>
              <a:rPr lang="ru-RU" i="1" dirty="0" smtClean="0">
                <a:solidFill>
                  <a:schemeClr val="accent2">
                    <a:lumMod val="50000"/>
                  </a:schemeClr>
                </a:solidFill>
              </a:rPr>
              <a:t>Гегель Г.Ф.</a:t>
            </a:r>
            <a:br>
              <a:rPr lang="ru-RU" i="1" dirty="0" smtClean="0">
                <a:solidFill>
                  <a:schemeClr val="accent2">
                    <a:lumMod val="50000"/>
                  </a:schemeClr>
                </a:solidFill>
              </a:rPr>
            </a:br>
            <a:r>
              <a:rPr lang="ru-RU" i="1" dirty="0" smtClean="0">
                <a:solidFill>
                  <a:schemeClr val="accent2">
                    <a:lumMod val="50000"/>
                  </a:schemeClr>
                </a:solidFill>
              </a:rPr>
              <a:t/>
            </a:r>
            <a:br>
              <a:rPr lang="ru-RU" i="1" dirty="0" smtClean="0">
                <a:solidFill>
                  <a:schemeClr val="accent2">
                    <a:lumMod val="50000"/>
                  </a:schemeClr>
                </a:solidFill>
              </a:rPr>
            </a:br>
            <a:r>
              <a:rPr lang="ru-RU" i="1" dirty="0" smtClean="0">
                <a:solidFill>
                  <a:schemeClr val="accent2">
                    <a:lumMod val="50000"/>
                  </a:schemeClr>
                </a:solidFill>
              </a:rPr>
              <a:t/>
            </a:r>
            <a:br>
              <a:rPr lang="ru-RU" i="1" dirty="0" smtClean="0">
                <a:solidFill>
                  <a:schemeClr val="accent2">
                    <a:lumMod val="50000"/>
                  </a:schemeClr>
                </a:solidFill>
              </a:rPr>
            </a:br>
            <a:r>
              <a:rPr lang="ru-RU" i="1" dirty="0" smtClean="0">
                <a:solidFill>
                  <a:schemeClr val="accent2">
                    <a:lumMod val="50000"/>
                  </a:schemeClr>
                </a:solidFill>
              </a:rPr>
              <a:t/>
            </a:r>
            <a:br>
              <a:rPr lang="ru-RU" i="1" dirty="0" smtClean="0">
                <a:solidFill>
                  <a:schemeClr val="accent2">
                    <a:lumMod val="50000"/>
                  </a:schemeClr>
                </a:solidFill>
              </a:rPr>
            </a:br>
            <a:r>
              <a:rPr lang="ru-RU" dirty="0" smtClean="0"/>
              <a:t/>
            </a:r>
            <a:br>
              <a:rPr lang="ru-RU" dirty="0" smtClean="0"/>
            </a:br>
            <a:endParaRPr lang="ru-RU" dirty="0"/>
          </a:p>
        </p:txBody>
      </p:sp>
      <p:sp>
        <p:nvSpPr>
          <p:cNvPr id="3" name="Содержимое 2"/>
          <p:cNvSpPr>
            <a:spLocks noGrp="1"/>
          </p:cNvSpPr>
          <p:nvPr>
            <p:ph idx="1"/>
          </p:nvPr>
        </p:nvSpPr>
        <p:spPr>
          <a:xfrm>
            <a:off x="1428728" y="6143644"/>
            <a:ext cx="7186634" cy="357190"/>
          </a:xfrm>
        </p:spPr>
        <p:txBody>
          <a:bodyPr>
            <a:normAutofit/>
          </a:bodyPr>
          <a:lstStyle/>
          <a:p>
            <a:pPr algn="ctr">
              <a:buNone/>
            </a:pPr>
            <a:r>
              <a:rPr lang="ru-RU" sz="1400" i="1" dirty="0" smtClean="0"/>
              <a:t>Шаблон для оформления презентации взят из интернета</a:t>
            </a:r>
            <a:endParaRPr lang="ru-RU" sz="1400" i="1" dirty="0"/>
          </a:p>
        </p:txBody>
      </p:sp>
      <p:pic>
        <p:nvPicPr>
          <p:cNvPr id="5" name="Picture 3" descr="G:\SDC104700.jpg"/>
          <p:cNvPicPr>
            <a:picLocks noChangeAspect="1" noChangeArrowheads="1"/>
          </p:cNvPicPr>
          <p:nvPr/>
        </p:nvPicPr>
        <p:blipFill>
          <a:blip r:embed="rId2" cstate="print"/>
          <a:srcRect/>
          <a:stretch>
            <a:fillRect/>
          </a:stretch>
        </p:blipFill>
        <p:spPr bwMode="auto">
          <a:xfrm>
            <a:off x="2357422" y="2428868"/>
            <a:ext cx="4797785" cy="360487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274638"/>
            <a:ext cx="7472386" cy="1143000"/>
          </a:xfrm>
        </p:spPr>
        <p:txBody>
          <a:bodyPr>
            <a:normAutofit fontScale="90000"/>
          </a:bodyPr>
          <a:lstStyle/>
          <a:p>
            <a:r>
              <a:rPr lang="ru-RU" sz="2700" b="1" dirty="0" smtClean="0">
                <a:solidFill>
                  <a:schemeClr val="accent2">
                    <a:lumMod val="50000"/>
                  </a:schemeClr>
                </a:solidFill>
              </a:rPr>
              <a:t>Солнечная радость.</a:t>
            </a:r>
            <a:r>
              <a:rPr lang="ru-RU" sz="2700" dirty="0" smtClean="0">
                <a:solidFill>
                  <a:schemeClr val="accent2">
                    <a:lumMod val="50000"/>
                  </a:schemeClr>
                </a:solidFill>
              </a:rPr>
              <a:t> </a:t>
            </a:r>
            <a:r>
              <a:rPr lang="ru-RU" sz="1800" dirty="0" smtClean="0"/>
              <a:t>Последними отблесками ушедшего лета светится в осеннем саду </a:t>
            </a:r>
            <a:r>
              <a:rPr lang="ru-RU" sz="2200" b="1" i="1" dirty="0" smtClean="0">
                <a:solidFill>
                  <a:schemeClr val="accent2">
                    <a:lumMod val="50000"/>
                  </a:schemeClr>
                </a:solidFill>
              </a:rPr>
              <a:t>рудбекия.</a:t>
            </a:r>
            <a:r>
              <a:rPr lang="ru-RU" sz="2200" dirty="0" smtClean="0"/>
              <a:t> </a:t>
            </a:r>
            <a:r>
              <a:rPr lang="ru-RU" sz="1800" dirty="0" smtClean="0"/>
              <a:t>Ее лучистые соцветия, разбежавшиеся по саду, радуют взгляд в холодные осенние дни.</a:t>
            </a:r>
            <a:r>
              <a:rPr lang="ru-RU" sz="1600" dirty="0" smtClean="0"/>
              <a:t/>
            </a:r>
            <a:br>
              <a:rPr lang="ru-RU" sz="1600" dirty="0" smtClean="0"/>
            </a:br>
            <a:endParaRPr lang="ru-RU" sz="1600" dirty="0"/>
          </a:p>
        </p:txBody>
      </p:sp>
      <p:pic>
        <p:nvPicPr>
          <p:cNvPr id="13314" name="Picture 2" descr="G:\Мои увлечения\моя дача\SDC184244.jpg"/>
          <p:cNvPicPr>
            <a:picLocks noGrp="1" noChangeAspect="1" noChangeArrowheads="1"/>
          </p:cNvPicPr>
          <p:nvPr>
            <p:ph idx="1"/>
          </p:nvPr>
        </p:nvPicPr>
        <p:blipFill>
          <a:blip r:embed="rId2" cstate="print"/>
          <a:srcRect/>
          <a:stretch>
            <a:fillRect/>
          </a:stretch>
        </p:blipFill>
        <p:spPr bwMode="auto">
          <a:xfrm>
            <a:off x="1577160" y="1600200"/>
            <a:ext cx="6638178" cy="5015986"/>
          </a:xfrm>
          <a:prstGeom prst="rect">
            <a:avLst/>
          </a:prstGeom>
          <a:noFill/>
        </p:spPr>
      </p:pic>
    </p:spTree>
    <p:extLst>
      <p:ext uri="{BB962C8B-B14F-4D97-AF65-F5344CB8AC3E}">
        <p14:creationId xmlns="" xmlns:p14="http://schemas.microsoft.com/office/powerpoint/2010/main" val="308899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sz="3600" b="1" dirty="0" smtClean="0">
                <a:solidFill>
                  <a:schemeClr val="accent2">
                    <a:lumMod val="50000"/>
                  </a:schemeClr>
                </a:solidFill>
              </a:rPr>
              <a:t/>
            </a:r>
            <a:br>
              <a:rPr lang="ru-RU" sz="3600" b="1" dirty="0" smtClean="0">
                <a:solidFill>
                  <a:schemeClr val="accent2">
                    <a:lumMod val="50000"/>
                  </a:schemeClr>
                </a:solidFill>
              </a:rPr>
            </a:br>
            <a:r>
              <a:rPr lang="ru-RU" sz="3600" b="1" dirty="0" smtClean="0">
                <a:solidFill>
                  <a:schemeClr val="accent2">
                    <a:lumMod val="50000"/>
                  </a:schemeClr>
                </a:solidFill>
              </a:rPr>
              <a:t>Близкая родственница  рудбекии</a:t>
            </a:r>
            <a:r>
              <a:rPr lang="ru-RU" sz="3600" dirty="0" smtClean="0">
                <a:solidFill>
                  <a:schemeClr val="accent2">
                    <a:lumMod val="50000"/>
                  </a:schemeClr>
                </a:solidFill>
              </a:rPr>
              <a:t> - </a:t>
            </a:r>
            <a:r>
              <a:rPr lang="ru-RU" sz="3600" b="1" i="1" dirty="0" err="1" smtClean="0">
                <a:solidFill>
                  <a:schemeClr val="accent2">
                    <a:lumMod val="50000"/>
                  </a:schemeClr>
                </a:solidFill>
              </a:rPr>
              <a:t>эхинацея</a:t>
            </a:r>
            <a:r>
              <a:rPr lang="ru-RU" dirty="0" smtClean="0"/>
              <a:t/>
            </a:r>
            <a:br>
              <a:rPr lang="ru-RU" dirty="0" smtClean="0"/>
            </a:br>
            <a:endParaRPr lang="ru-RU" dirty="0"/>
          </a:p>
        </p:txBody>
      </p:sp>
      <p:pic>
        <p:nvPicPr>
          <p:cNvPr id="7170" name="Picture 2" descr="G:\в рамках\SDC16008.JPG"/>
          <p:cNvPicPr>
            <a:picLocks noGrp="1" noChangeAspect="1" noChangeArrowheads="1"/>
          </p:cNvPicPr>
          <p:nvPr>
            <p:ph idx="1"/>
          </p:nvPr>
        </p:nvPicPr>
        <p:blipFill>
          <a:blip r:embed="rId2" cstate="email"/>
          <a:srcRect/>
          <a:stretch>
            <a:fillRect/>
          </a:stretch>
        </p:blipFill>
        <p:spPr bwMode="auto">
          <a:xfrm>
            <a:off x="1632793" y="1600200"/>
            <a:ext cx="6511107" cy="501309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chemeClr val="accent2">
                    <a:lumMod val="50000"/>
                  </a:schemeClr>
                </a:solidFill>
              </a:rPr>
              <a:t>Листва непревзойденной красоты – </a:t>
            </a:r>
            <a:br>
              <a:rPr lang="ru-RU" sz="3200" b="1" dirty="0" smtClean="0">
                <a:solidFill>
                  <a:schemeClr val="accent2">
                    <a:lumMod val="50000"/>
                  </a:schemeClr>
                </a:solidFill>
              </a:rPr>
            </a:br>
            <a:r>
              <a:rPr lang="ru-RU" sz="3200" b="1" i="1" dirty="0" smtClean="0">
                <a:solidFill>
                  <a:schemeClr val="accent2">
                    <a:lumMod val="50000"/>
                  </a:schemeClr>
                </a:solidFill>
              </a:rPr>
              <a:t>хоста</a:t>
            </a:r>
            <a:endParaRPr lang="ru-RU" sz="3200" dirty="0"/>
          </a:p>
        </p:txBody>
      </p:sp>
      <p:pic>
        <p:nvPicPr>
          <p:cNvPr id="8194" name="Picture 2" descr="G:\в рамках\SDC18248.JPG"/>
          <p:cNvPicPr>
            <a:picLocks noGrp="1" noChangeAspect="1" noChangeArrowheads="1"/>
          </p:cNvPicPr>
          <p:nvPr>
            <p:ph sz="half" idx="1"/>
          </p:nvPr>
        </p:nvPicPr>
        <p:blipFill>
          <a:blip r:embed="rId2" cstate="email"/>
          <a:srcRect/>
          <a:stretch>
            <a:fillRect/>
          </a:stretch>
        </p:blipFill>
        <p:spPr bwMode="auto">
          <a:xfrm>
            <a:off x="214282" y="1952761"/>
            <a:ext cx="4500594" cy="3465140"/>
          </a:xfrm>
          <a:prstGeom prst="rect">
            <a:avLst/>
          </a:prstGeom>
          <a:noFill/>
        </p:spPr>
      </p:pic>
      <p:pic>
        <p:nvPicPr>
          <p:cNvPr id="1026" name="Picture 2" descr="C:\Documents and Settings\cergei\Рабочий стол\Мои увлечения\моя дача\SDC160699.jpg"/>
          <p:cNvPicPr>
            <a:picLocks noGrp="1" noChangeAspect="1" noChangeArrowheads="1"/>
          </p:cNvPicPr>
          <p:nvPr>
            <p:ph sz="half" idx="2"/>
          </p:nvPr>
        </p:nvPicPr>
        <p:blipFill>
          <a:blip r:embed="rId3" cstate="print"/>
          <a:srcRect/>
          <a:stretch>
            <a:fillRect/>
          </a:stretch>
        </p:blipFill>
        <p:spPr bwMode="auto">
          <a:xfrm>
            <a:off x="4857752" y="1357298"/>
            <a:ext cx="4052663" cy="533511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715304" cy="2154230"/>
          </a:xfrm>
        </p:spPr>
        <p:txBody>
          <a:bodyPr>
            <a:normAutofit fontScale="90000"/>
          </a:bodyPr>
          <a:lstStyle/>
          <a:p>
            <a:r>
              <a:rPr lang="ru-RU" sz="3200" b="1" dirty="0" smtClean="0">
                <a:solidFill>
                  <a:schemeClr val="accent2">
                    <a:lumMod val="50000"/>
                  </a:schemeClr>
                </a:solidFill>
              </a:rPr>
              <a:t/>
            </a:r>
            <a:br>
              <a:rPr lang="ru-RU" sz="3200" b="1" dirty="0" smtClean="0">
                <a:solidFill>
                  <a:schemeClr val="accent2">
                    <a:lumMod val="50000"/>
                  </a:schemeClr>
                </a:solidFill>
              </a:rPr>
            </a:br>
            <a:r>
              <a:rPr lang="ru-RU" sz="3200" b="1" dirty="0" smtClean="0">
                <a:solidFill>
                  <a:schemeClr val="accent2">
                    <a:lumMod val="50000"/>
                  </a:schemeClr>
                </a:solidFill>
              </a:rPr>
              <a:t>Сердечки </a:t>
            </a:r>
            <a:r>
              <a:rPr lang="ru-RU" sz="3200" b="1" dirty="0" smtClean="0">
                <a:solidFill>
                  <a:schemeClr val="accent2">
                    <a:lumMod val="50000"/>
                  </a:schemeClr>
                </a:solidFill>
              </a:rPr>
              <a:t>на стебельках </a:t>
            </a:r>
            <a:r>
              <a:rPr lang="ru-RU" sz="3200" b="1" dirty="0" smtClean="0">
                <a:solidFill>
                  <a:schemeClr val="accent2">
                    <a:lumMod val="50000"/>
                  </a:schemeClr>
                </a:solidFill>
              </a:rPr>
              <a:t>– </a:t>
            </a:r>
            <a:r>
              <a:rPr lang="ru-RU" sz="3200" b="1" i="1" dirty="0" err="1" smtClean="0">
                <a:solidFill>
                  <a:schemeClr val="accent2">
                    <a:lumMod val="50000"/>
                  </a:schemeClr>
                </a:solidFill>
              </a:rPr>
              <a:t>дицентра</a:t>
            </a:r>
            <a:r>
              <a:rPr lang="ru-RU" sz="3200" b="1" i="1" dirty="0" smtClean="0">
                <a:solidFill>
                  <a:schemeClr val="accent2">
                    <a:lumMod val="50000"/>
                  </a:schemeClr>
                </a:solidFill>
              </a:rPr>
              <a:t/>
            </a:r>
            <a:br>
              <a:rPr lang="ru-RU" sz="3200" b="1" i="1" dirty="0" smtClean="0">
                <a:solidFill>
                  <a:schemeClr val="accent2">
                    <a:lumMod val="50000"/>
                  </a:schemeClr>
                </a:solidFill>
              </a:rPr>
            </a:br>
            <a:r>
              <a:rPr lang="ru-RU" sz="2200" dirty="0" smtClean="0"/>
              <a:t>В разных странах ее называют по-разному: поляки – туфелькой Божьей матери, немцы – цветком сердца, французы – сердечком Жаннетты. Для англичан </a:t>
            </a:r>
            <a:r>
              <a:rPr lang="ru-RU" sz="2200" dirty="0" err="1" smtClean="0"/>
              <a:t>дицентра</a:t>
            </a:r>
            <a:r>
              <a:rPr lang="ru-RU" sz="2200" dirty="0" smtClean="0"/>
              <a:t> – раненое сердце, а у нас в старину – разбитое</a:t>
            </a:r>
            <a:r>
              <a:rPr lang="ru-RU" sz="2200" dirty="0" smtClean="0"/>
              <a:t>… Существует поверье, что если девушка или юноша сорвет цветок </a:t>
            </a:r>
            <a:r>
              <a:rPr lang="ru-RU" sz="2200" dirty="0" err="1" smtClean="0"/>
              <a:t>дицентры</a:t>
            </a:r>
            <a:r>
              <a:rPr lang="ru-RU" sz="2200" dirty="0" smtClean="0"/>
              <a:t> и сохранит его у себя, то вскоре встретить свою половинку.</a:t>
            </a:r>
            <a:r>
              <a:rPr lang="ru-RU" sz="3200" dirty="0" smtClean="0"/>
              <a:t/>
            </a:r>
            <a:br>
              <a:rPr lang="ru-RU" sz="3200" dirty="0" smtClean="0"/>
            </a:br>
            <a:endParaRPr lang="ru-RU" sz="3200" dirty="0">
              <a:solidFill>
                <a:schemeClr val="accent2">
                  <a:lumMod val="50000"/>
                </a:schemeClr>
              </a:solidFill>
            </a:endParaRPr>
          </a:p>
        </p:txBody>
      </p:sp>
      <p:pic>
        <p:nvPicPr>
          <p:cNvPr id="9218" name="Picture 2" descr="G:\в рамках\SDC18268.JPG"/>
          <p:cNvPicPr>
            <a:picLocks noGrp="1" noChangeAspect="1" noChangeArrowheads="1"/>
          </p:cNvPicPr>
          <p:nvPr>
            <p:ph idx="1"/>
          </p:nvPr>
        </p:nvPicPr>
        <p:blipFill>
          <a:blip r:embed="rId2" cstate="email"/>
          <a:srcRect/>
          <a:stretch>
            <a:fillRect/>
          </a:stretch>
        </p:blipFill>
        <p:spPr bwMode="auto">
          <a:xfrm>
            <a:off x="2000233" y="2568894"/>
            <a:ext cx="5143536" cy="396016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725602"/>
          </a:xfrm>
        </p:spPr>
        <p:txBody>
          <a:bodyPr>
            <a:normAutofit fontScale="90000"/>
          </a:bodyPr>
          <a:lstStyle/>
          <a:p>
            <a:r>
              <a:rPr lang="ru-RU" sz="3200" b="1" dirty="0" smtClean="0">
                <a:solidFill>
                  <a:schemeClr val="accent2">
                    <a:lumMod val="50000"/>
                  </a:schemeClr>
                </a:solidFill>
              </a:rPr>
              <a:t>Подсолнушки с глазками – </a:t>
            </a:r>
            <a:r>
              <a:rPr lang="ru-RU" sz="3200" b="1" i="1" dirty="0" err="1" smtClean="0">
                <a:solidFill>
                  <a:schemeClr val="accent2">
                    <a:lumMod val="50000"/>
                  </a:schemeClr>
                </a:solidFill>
              </a:rPr>
              <a:t>санвиталия</a:t>
            </a:r>
            <a:r>
              <a:rPr lang="ru-RU" sz="3200" b="1" i="1" dirty="0" smtClean="0">
                <a:solidFill>
                  <a:schemeClr val="accent2">
                    <a:lumMod val="50000"/>
                  </a:schemeClr>
                </a:solidFill>
              </a:rPr>
              <a:t/>
            </a:r>
            <a:br>
              <a:rPr lang="ru-RU" sz="3200" b="1" i="1" dirty="0" smtClean="0">
                <a:solidFill>
                  <a:schemeClr val="accent2">
                    <a:lumMod val="50000"/>
                  </a:schemeClr>
                </a:solidFill>
              </a:rPr>
            </a:br>
            <a:r>
              <a:rPr lang="ru-RU" sz="1800" dirty="0" smtClean="0"/>
              <a:t>Этим летом я влюбилась…. Мне очень хочется рассказать о моей находке, об открытии нового для меня растения – </a:t>
            </a:r>
            <a:r>
              <a:rPr lang="ru-RU" sz="1800" dirty="0" err="1" smtClean="0"/>
              <a:t>санвиталии</a:t>
            </a:r>
            <a:r>
              <a:rPr lang="ru-RU" sz="1800" dirty="0" smtClean="0"/>
              <a:t>. Его цветки очень похожи на миниатюрные головки подсолнечника, которые радуют своей непосредственностью и украшают клумбу с июня до самого мороза, и чем ближе к осени, тем краше становится растение. Попробуйте и вы вырастить  у себя на даче, и поверьте – вам не захочется с ним </a:t>
            </a:r>
            <a:r>
              <a:rPr lang="ru-RU" sz="1800" dirty="0" smtClean="0"/>
              <a:t>расставаться.</a:t>
            </a:r>
            <a:endParaRPr lang="ru-RU" sz="1800" dirty="0">
              <a:solidFill>
                <a:schemeClr val="accent2">
                  <a:lumMod val="50000"/>
                </a:schemeClr>
              </a:solidFill>
            </a:endParaRPr>
          </a:p>
        </p:txBody>
      </p:sp>
      <p:pic>
        <p:nvPicPr>
          <p:cNvPr id="1026" name="Picture 2" descr="G:\Мои увлечения\моя дача\SDC104566.jpg"/>
          <p:cNvPicPr>
            <a:picLocks noGrp="1" noChangeAspect="1" noChangeArrowheads="1"/>
          </p:cNvPicPr>
          <p:nvPr>
            <p:ph idx="1"/>
          </p:nvPr>
        </p:nvPicPr>
        <p:blipFill>
          <a:blip r:embed="rId2" cstate="print"/>
          <a:srcRect/>
          <a:stretch>
            <a:fillRect/>
          </a:stretch>
        </p:blipFill>
        <p:spPr bwMode="auto">
          <a:xfrm>
            <a:off x="1857356" y="2144676"/>
            <a:ext cx="5857916" cy="441010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sz="2000" b="1" i="1" dirty="0" smtClean="0"/>
              <a:t/>
            </a:r>
            <a:br>
              <a:rPr lang="ru-RU" sz="2000" b="1" i="1" dirty="0" smtClean="0"/>
            </a:br>
            <a:r>
              <a:rPr lang="ru-RU" sz="2000" b="1" i="1" dirty="0" smtClean="0">
                <a:solidFill>
                  <a:schemeClr val="accent2">
                    <a:lumMod val="50000"/>
                  </a:schemeClr>
                </a:solidFill>
              </a:rPr>
              <a:t>Пионы</a:t>
            </a:r>
            <a:r>
              <a:rPr lang="ru-RU" sz="2000" b="1" dirty="0" smtClean="0">
                <a:solidFill>
                  <a:schemeClr val="accent2">
                    <a:lumMod val="50000"/>
                  </a:schemeClr>
                </a:solidFill>
              </a:rPr>
              <a:t> предпочитают юг.</a:t>
            </a:r>
            <a:r>
              <a:rPr lang="ru-RU" sz="2000" dirty="0" smtClean="0">
                <a:solidFill>
                  <a:schemeClr val="accent2">
                    <a:lumMod val="50000"/>
                  </a:schemeClr>
                </a:solidFill>
              </a:rPr>
              <a:t> </a:t>
            </a:r>
            <a:r>
              <a:rPr lang="ru-RU" sz="2000" dirty="0" smtClean="0"/>
              <a:t>Пионы не слишком досаждают цветоводам своими капризами. Времени у хозяев много не отнимают и особых условий не требуют. Только вот когда расцветают, всем своим ароматным существом говорят: «Не проходи мимо! Полюбуйтесь на нас!»</a:t>
            </a:r>
            <a:r>
              <a:rPr lang="ru-RU" sz="3200" dirty="0" smtClean="0"/>
              <a:t/>
            </a:r>
            <a:br>
              <a:rPr lang="ru-RU" sz="3200" dirty="0" smtClean="0"/>
            </a:br>
            <a:endParaRPr lang="ru-RU" sz="3200" dirty="0">
              <a:solidFill>
                <a:schemeClr val="accent2">
                  <a:lumMod val="50000"/>
                </a:schemeClr>
              </a:solidFill>
            </a:endParaRPr>
          </a:p>
        </p:txBody>
      </p:sp>
      <p:pic>
        <p:nvPicPr>
          <p:cNvPr id="3074" name="Picture 2" descr="G:\Мои увлечения\моя дача\SDC182944.jpg"/>
          <p:cNvPicPr>
            <a:picLocks noGrp="1" noChangeAspect="1" noChangeArrowheads="1"/>
          </p:cNvPicPr>
          <p:nvPr>
            <p:ph idx="1"/>
          </p:nvPr>
        </p:nvPicPr>
        <p:blipFill>
          <a:blip r:embed="rId2" cstate="print"/>
          <a:srcRect/>
          <a:stretch>
            <a:fillRect/>
          </a:stretch>
        </p:blipFill>
        <p:spPr bwMode="auto">
          <a:xfrm>
            <a:off x="1643042" y="1490702"/>
            <a:ext cx="6858048" cy="496564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74638"/>
            <a:ext cx="7615262" cy="1143000"/>
          </a:xfrm>
        </p:spPr>
        <p:txBody>
          <a:bodyPr>
            <a:normAutofit fontScale="90000"/>
          </a:bodyPr>
          <a:lstStyle/>
          <a:p>
            <a:r>
              <a:rPr lang="ru-RU" sz="3200" b="1" dirty="0" smtClean="0">
                <a:solidFill>
                  <a:schemeClr val="accent2">
                    <a:lumMod val="50000"/>
                  </a:schemeClr>
                </a:solidFill>
              </a:rPr>
              <a:t>Символ королевской власти – </a:t>
            </a:r>
            <a:r>
              <a:rPr lang="ru-RU" sz="3200" b="1" i="1" dirty="0" smtClean="0">
                <a:solidFill>
                  <a:schemeClr val="accent2">
                    <a:lumMod val="50000"/>
                  </a:schemeClr>
                </a:solidFill>
              </a:rPr>
              <a:t>лилии</a:t>
            </a:r>
            <a:r>
              <a:rPr lang="ru-RU" sz="3200" b="1" dirty="0" smtClean="0">
                <a:solidFill>
                  <a:schemeClr val="accent2">
                    <a:lumMod val="50000"/>
                  </a:schemeClr>
                </a:solidFill>
              </a:rPr>
              <a:t> – достойны восхищений!  </a:t>
            </a:r>
            <a:r>
              <a:rPr lang="ru-RU" sz="3200" dirty="0" smtClean="0">
                <a:solidFill>
                  <a:schemeClr val="accent2">
                    <a:lumMod val="50000"/>
                  </a:schemeClr>
                </a:solidFill>
              </a:rPr>
              <a:t/>
            </a:r>
            <a:br>
              <a:rPr lang="ru-RU" sz="3200" dirty="0" smtClean="0">
                <a:solidFill>
                  <a:schemeClr val="accent2">
                    <a:lumMod val="50000"/>
                  </a:schemeClr>
                </a:solidFill>
              </a:rPr>
            </a:br>
            <a:endParaRPr lang="ru-RU" sz="3200" dirty="0">
              <a:solidFill>
                <a:schemeClr val="accent2">
                  <a:lumMod val="50000"/>
                </a:schemeClr>
              </a:solidFill>
            </a:endParaRPr>
          </a:p>
        </p:txBody>
      </p:sp>
      <p:sp>
        <p:nvSpPr>
          <p:cNvPr id="3" name="Содержимое 2"/>
          <p:cNvSpPr>
            <a:spLocks noGrp="1"/>
          </p:cNvSpPr>
          <p:nvPr>
            <p:ph idx="1"/>
          </p:nvPr>
        </p:nvSpPr>
        <p:spPr>
          <a:xfrm>
            <a:off x="1142976" y="1600200"/>
            <a:ext cx="7543824" cy="4525963"/>
          </a:xfrm>
        </p:spPr>
        <p:txBody>
          <a:bodyPr>
            <a:normAutofit fontScale="77500" lnSpcReduction="20000"/>
          </a:bodyPr>
          <a:lstStyle/>
          <a:p>
            <a:pPr>
              <a:buNone/>
            </a:pPr>
            <a:r>
              <a:rPr lang="ru-RU" dirty="0" smtClean="0"/>
              <a:t>Свое название лилия получила от </a:t>
            </a:r>
            <a:r>
              <a:rPr lang="ru-RU" dirty="0" err="1" smtClean="0"/>
              <a:t>древнегалльского</a:t>
            </a:r>
            <a:r>
              <a:rPr lang="ru-RU" dirty="0" smtClean="0"/>
              <a:t> слова «</a:t>
            </a:r>
            <a:r>
              <a:rPr lang="ru-RU" dirty="0" err="1" smtClean="0"/>
              <a:t>ли-ли</a:t>
            </a:r>
            <a:r>
              <a:rPr lang="ru-RU" dirty="0" smtClean="0"/>
              <a:t>», что обозначает «белый-белый». Древнейшей из культивируемых лилий была белоснежная, и называли ее Мадонной, считая символом чистоты и благородства. Ее выращивали ради красивых ароматных цветков и для получения душистого масла. Она удостоилась чести украшать герб Франции – страны, которую называли еще Королевством лилий.  Выращивание лилий – это «высший пилотаж» в цветоводстве. В лилиях все красиво – стройные стебли, цветки всевозможной окраски с чашевидной, колокольчатой, звездчатой и </a:t>
            </a:r>
            <a:r>
              <a:rPr lang="ru-RU" dirty="0" err="1" smtClean="0"/>
              <a:t>чалмовидной</a:t>
            </a:r>
            <a:r>
              <a:rPr lang="ru-RU" dirty="0" smtClean="0"/>
              <a:t> формой. </a:t>
            </a:r>
          </a:p>
          <a:p>
            <a:endParaRPr lang="ru-RU" dirty="0"/>
          </a:p>
        </p:txBody>
      </p:sp>
    </p:spTree>
  </p:cSld>
  <p:clrMapOvr>
    <a:masterClrMapping/>
  </p:clrMapOvr>
</p:sld>
</file>

<file path=ppt/theme/theme1.xml><?xml version="1.0" encoding="utf-8"?>
<a:theme xmlns:a="http://schemas.openxmlformats.org/drawingml/2006/main" name="floral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floral7</Template>
  <TotalTime>129</TotalTime>
  <Words>463</Words>
  <Application>Microsoft Office PowerPoint</Application>
  <PresentationFormat>Экран (4:3)</PresentationFormat>
  <Paragraphs>38</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floral7</vt:lpstr>
      <vt:lpstr>Моя прекрасная дача   </vt:lpstr>
      <vt:lpstr> Цветущий сад  на  Сибирской земле </vt:lpstr>
      <vt:lpstr>Солнечная радость. Последними отблесками ушедшего лета светится в осеннем саду рудбекия. Ее лучистые соцветия, разбежавшиеся по саду, радуют взгляд в холодные осенние дни. </vt:lpstr>
      <vt:lpstr> Близкая родственница  рудбекии - эхинацея </vt:lpstr>
      <vt:lpstr>Листва непревзойденной красоты –  хоста</vt:lpstr>
      <vt:lpstr> Сердечки на стебельках – дицентра В разных странах ее называют по-разному: поляки – туфелькой Божьей матери, немцы – цветком сердца, французы – сердечком Жаннетты. Для англичан дицентра – раненое сердце, а у нас в старину – разбитое… Существует поверье, что если девушка или юноша сорвет цветок дицентры и сохранит его у себя, то вскоре встретить свою половинку. </vt:lpstr>
      <vt:lpstr>Подсолнушки с глазками – санвиталия Этим летом я влюбилась…. Мне очень хочется рассказать о моей находке, об открытии нового для меня растения – санвиталии. Его цветки очень похожи на миниатюрные головки подсолнечника, которые радуют своей непосредственностью и украшают клумбу с июня до самого мороза, и чем ближе к осени, тем краше становится растение. Попробуйте и вы вырастить  у себя на даче, и поверьте – вам не захочется с ним расставаться.</vt:lpstr>
      <vt:lpstr> Пионы предпочитают юг. Пионы не слишком досаждают цветоводам своими капризами. Времени у хозяев много не отнимают и особых условий не требуют. Только вот когда расцветают, всем своим ароматным существом говорят: «Не проходи мимо! Полюбуйтесь на нас!» </vt:lpstr>
      <vt:lpstr>Символ королевской власти – лилии – достойны восхищений!   </vt:lpstr>
      <vt:lpstr>Слайд 10</vt:lpstr>
      <vt:lpstr>Слайд 11</vt:lpstr>
      <vt:lpstr> Гвоздика на любой вкус </vt:lpstr>
      <vt:lpstr>Слайд 13</vt:lpstr>
      <vt:lpstr>    Романтичная предсказательница – ромашка Увидишь цветок с желтой серединкой и белыми лепестками вокруг, и на язык сразу просится: ромашка. На самом деле, в официальной растительной метрике значится – нивяник, а в народе вообще поповником зовут. Как-то неромантично звучит – даже на любовь погадать не хочется. Но как бы ее ни называли, она все равно очаровательная и, говорят, никогда в своих предсказаниях не ошибается.    </vt:lpstr>
      <vt:lpstr>Калина красная </vt:lpstr>
      <vt:lpstr> Ранний снег на летней клумбе – молочай </vt:lpstr>
      <vt:lpstr>  Красивые веники снова в моде – кохия. Очень мне нравится это растение – все лето нежная светло-зеленая листва, осенью – великолепное бордо. И реальные веники с нее хорошие получатся. </vt:lpstr>
      <vt:lpstr> Небесная синева. Редкий в природе, синий цвет нечасто встречается в окраске растений. Разнообразные оттенки синего цвета действуют успокаивающе, оказывая благотворное влияние на усталый и измученный стрессами организм. </vt:lpstr>
      <vt:lpstr>           Эхиум </vt:lpstr>
      <vt:lpstr> Сказочный дизайн нашего участка </vt:lpstr>
      <vt:lpstr>Чай вдвоем</vt:lpstr>
      <vt:lpstr>Жених и невеста</vt:lpstr>
      <vt:lpstr>Слайд 23</vt:lpstr>
      <vt:lpstr>Гости на даче</vt:lpstr>
      <vt:lpstr>На веранде</vt:lpstr>
      <vt:lpstr>  Там, где вырождаются цветы, не может жить человек.   Гегель Г.Ф.     </vt:lpstr>
    </vt:vector>
  </TitlesOfParts>
  <Company>Tycoon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Моя прекрасная дача   </dc:title>
  <dc:creator>Cergei</dc:creator>
  <cp:lastModifiedBy>Cergei</cp:lastModifiedBy>
  <cp:revision>16</cp:revision>
  <dcterms:created xsi:type="dcterms:W3CDTF">2015-01-09T15:12:30Z</dcterms:created>
  <dcterms:modified xsi:type="dcterms:W3CDTF">2015-01-21T15:35:46Z</dcterms:modified>
</cp:coreProperties>
</file>