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5" r:id="rId7"/>
    <p:sldId id="259" r:id="rId8"/>
    <p:sldId id="258"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xmlns="" val="232730300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362227114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146790734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389079183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xmlns="" val="3028852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63750670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10536703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83262169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386459206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9719113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C88C3-9C14-400C-A75A-24A8B94BE41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355245849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0" y="4132504"/>
            <a:ext cx="9144000" cy="2757488"/>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C88C3-9C14-400C-A75A-24A8B94BE417}" type="datetimeFigureOut">
              <a:rPr lang="ru-RU" smtClean="0"/>
              <a:pPr/>
              <a:t>07.05.2015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77E2-F791-4EDC-9773-179D22A6A2AB}" type="slidenum">
              <a:rPr lang="ru-RU" smtClean="0"/>
              <a:pPr/>
              <a:t>‹#›</a:t>
            </a:fld>
            <a:endParaRPr lang="ru-RU"/>
          </a:p>
        </p:txBody>
      </p:sp>
    </p:spTree>
    <p:extLst>
      <p:ext uri="{BB962C8B-B14F-4D97-AF65-F5344CB8AC3E}">
        <p14:creationId xmlns:p14="http://schemas.microsoft.com/office/powerpoint/2010/main" xmlns="" val="332211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xStyles>
    <p:titleStyle>
      <a:lvl1pPr algn="ctr" defTabSz="914400" rtl="0" eaLnBrk="1" latinLnBrk="0" hangingPunct="1">
        <a:spcBef>
          <a:spcPct val="0"/>
        </a:spcBef>
        <a:buNone/>
        <a:defRPr sz="4400" b="1" kern="1200" cap="all" spc="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620688"/>
            <a:ext cx="8027372" cy="1470025"/>
          </a:xfrm>
        </p:spPr>
        <p:txBody>
          <a:bodyPr>
            <a:normAutofit fontScale="90000"/>
          </a:bodyPr>
          <a:lstStyle/>
          <a:p>
            <a:r>
              <a:rPr lang="ru-RU" sz="3600" dirty="0" smtClean="0">
                <a:solidFill>
                  <a:schemeClr val="accent6">
                    <a:lumMod val="50000"/>
                  </a:schemeClr>
                </a:solidFill>
              </a:rPr>
              <a:t>Опыт </a:t>
            </a:r>
            <a:br>
              <a:rPr lang="ru-RU" sz="3600" dirty="0" smtClean="0">
                <a:solidFill>
                  <a:schemeClr val="accent6">
                    <a:lumMod val="50000"/>
                  </a:schemeClr>
                </a:solidFill>
              </a:rPr>
            </a:br>
            <a:r>
              <a:rPr lang="ru-RU" sz="3600" dirty="0" smtClean="0">
                <a:solidFill>
                  <a:schemeClr val="accent6">
                    <a:lumMod val="50000"/>
                  </a:schemeClr>
                </a:solidFill>
              </a:rPr>
              <a:t>«Катер на воздушной подушке»</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r>
              <a:rPr lang="ru-RU" dirty="0" smtClean="0"/>
              <a:t>Презентацию подготовила -</a:t>
            </a:r>
          </a:p>
          <a:p>
            <a:r>
              <a:rPr lang="ru-RU" dirty="0" smtClean="0"/>
              <a:t>Запорожченко Лиза</a:t>
            </a:r>
          </a:p>
          <a:p>
            <a:r>
              <a:rPr lang="ru-RU" sz="1800" dirty="0" smtClean="0"/>
              <a:t>Подготовительная к школе группа, 7 лет</a:t>
            </a:r>
            <a:endParaRPr lang="ru-RU" sz="1800" dirty="0"/>
          </a:p>
        </p:txBody>
      </p:sp>
    </p:spTree>
    <p:extLst>
      <p:ext uri="{BB962C8B-B14F-4D97-AF65-F5344CB8AC3E}">
        <p14:creationId xmlns:p14="http://schemas.microsoft.com/office/powerpoint/2010/main" xmlns="" val="250822327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ellday.ru/upload/normal/nizhniy_novgorod-kater_na_vozdushnoy_podushke_mars-700_pod_zakaz_60987_1.jpeg"/>
          <p:cNvPicPr>
            <a:picLocks noGrp="1"/>
          </p:cNvPicPr>
          <p:nvPr>
            <p:ph idx="1"/>
          </p:nvPr>
        </p:nvPicPr>
        <p:blipFill>
          <a:blip r:embed="rId2"/>
          <a:srcRect b="14044"/>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285728"/>
            <a:ext cx="8229600" cy="5840435"/>
          </a:xfrm>
        </p:spPr>
        <p:txBody>
          <a:bodyPr/>
          <a:lstStyle/>
          <a:p>
            <a:pPr marL="0" indent="0">
              <a:buNone/>
            </a:pPr>
            <a:r>
              <a:rPr lang="ru-RU" b="1" i="1" dirty="0" smtClean="0">
                <a:solidFill>
                  <a:schemeClr val="accent6">
                    <a:lumMod val="50000"/>
                  </a:schemeClr>
                </a:solidFill>
              </a:rPr>
              <a:t>Цель. </a:t>
            </a:r>
            <a:r>
              <a:rPr lang="ru-RU" b="1" dirty="0" smtClean="0">
                <a:solidFill>
                  <a:schemeClr val="accent6">
                    <a:lumMod val="50000"/>
                  </a:schemeClr>
                </a:solidFill>
              </a:rPr>
              <a:t>Выяснить, может ли быть подушка воздушной.</a:t>
            </a:r>
          </a:p>
          <a:p>
            <a:pPr marL="0" indent="0">
              <a:buNone/>
            </a:pPr>
            <a:r>
              <a:rPr lang="ru-RU" b="1" i="1" dirty="0" smtClean="0">
                <a:solidFill>
                  <a:schemeClr val="accent6">
                    <a:lumMod val="50000"/>
                  </a:schemeClr>
                </a:solidFill>
              </a:rPr>
              <a:t>Материал: </a:t>
            </a:r>
            <a:r>
              <a:rPr lang="ru-RU" b="1" dirty="0" smtClean="0">
                <a:solidFill>
                  <a:schemeClr val="accent6">
                    <a:lumMod val="50000"/>
                  </a:schemeClr>
                </a:solidFill>
              </a:rPr>
              <a:t>пластинка (диск), </a:t>
            </a:r>
            <a:r>
              <a:rPr lang="ru-RU" b="1" dirty="0" smtClean="0">
                <a:solidFill>
                  <a:schemeClr val="accent6">
                    <a:lumMod val="50000"/>
                  </a:schemeClr>
                </a:solidFill>
              </a:rPr>
              <a:t>пробка из-под </a:t>
            </a:r>
            <a:r>
              <a:rPr lang="ru-RU" b="1" dirty="0" smtClean="0">
                <a:solidFill>
                  <a:schemeClr val="accent6">
                    <a:lumMod val="50000"/>
                  </a:schemeClr>
                </a:solidFill>
              </a:rPr>
              <a:t>шампуня, воздушный </a:t>
            </a:r>
            <a:r>
              <a:rPr lang="ru-RU" b="1" dirty="0" smtClean="0">
                <a:solidFill>
                  <a:schemeClr val="accent6">
                    <a:lumMod val="50000"/>
                  </a:schemeClr>
                </a:solidFill>
              </a:rPr>
              <a:t>шарик.</a:t>
            </a:r>
          </a:p>
          <a:p>
            <a:endParaRPr lang="ru-RU" dirty="0"/>
          </a:p>
        </p:txBody>
      </p:sp>
      <p:pic>
        <p:nvPicPr>
          <p:cNvPr id="5" name="Picture 2" descr="C:\документы\опыты 1\Транспорт опыты\SDC12138.JPG"/>
          <p:cNvPicPr>
            <a:picLocks noChangeAspect="1" noChangeArrowheads="1"/>
          </p:cNvPicPr>
          <p:nvPr/>
        </p:nvPicPr>
        <p:blipFill>
          <a:blip r:embed="rId2" cstate="print"/>
          <a:srcRect/>
          <a:stretch>
            <a:fillRect/>
          </a:stretch>
        </p:blipFill>
        <p:spPr bwMode="auto">
          <a:xfrm>
            <a:off x="1643043" y="2678877"/>
            <a:ext cx="5429287" cy="407196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Начинаем эксперимент</a:t>
            </a:r>
            <a:endParaRPr lang="ru-RU" dirty="0"/>
          </a:p>
        </p:txBody>
      </p:sp>
      <p:pic>
        <p:nvPicPr>
          <p:cNvPr id="3074" name="Picture 2" descr="C:\документы\опыты 1\Транспорт опыты\SDC121855.JPG"/>
          <p:cNvPicPr>
            <a:picLocks noGrp="1" noChangeAspect="1" noChangeArrowheads="1"/>
          </p:cNvPicPr>
          <p:nvPr>
            <p:ph idx="1"/>
          </p:nvPr>
        </p:nvPicPr>
        <p:blipFill>
          <a:blip r:embed="rId2"/>
          <a:stretch>
            <a:fillRect/>
          </a:stretch>
        </p:blipFill>
        <p:spPr bwMode="auto">
          <a:xfrm>
            <a:off x="1994803" y="2262980"/>
            <a:ext cx="4860819" cy="4166416"/>
          </a:xfrm>
          <a:prstGeom prst="rect">
            <a:avLst/>
          </a:prstGeom>
          <a:ln>
            <a:noFill/>
          </a:ln>
          <a:effectLst>
            <a:softEdge rad="112500"/>
          </a:effectLst>
        </p:spPr>
      </p:pic>
      <p:sp>
        <p:nvSpPr>
          <p:cNvPr id="5" name="Содержимое 4"/>
          <p:cNvSpPr>
            <a:spLocks noGrp="1"/>
          </p:cNvSpPr>
          <p:nvPr>
            <p:ph sz="half" idx="4294967295"/>
          </p:nvPr>
        </p:nvSpPr>
        <p:spPr>
          <a:xfrm>
            <a:off x="642910" y="1285860"/>
            <a:ext cx="7572428" cy="1071570"/>
          </a:xfrm>
        </p:spPr>
        <p:txBody>
          <a:bodyPr>
            <a:normAutofit fontScale="47500" lnSpcReduction="20000"/>
          </a:bodyPr>
          <a:lstStyle/>
          <a:p>
            <a:pPr>
              <a:buNone/>
            </a:pPr>
            <a:endParaRPr lang="ru-RU" dirty="0" smtClean="0"/>
          </a:p>
          <a:p>
            <a:pPr>
              <a:buNone/>
            </a:pPr>
            <a:endParaRPr lang="ru-RU" dirty="0" smtClean="0"/>
          </a:p>
          <a:p>
            <a:pPr algn="ctr">
              <a:buNone/>
            </a:pPr>
            <a:r>
              <a:rPr lang="ru-RU" sz="6700" b="1" dirty="0" smtClean="0">
                <a:solidFill>
                  <a:schemeClr val="accent6">
                    <a:lumMod val="50000"/>
                  </a:schemeClr>
                </a:solidFill>
              </a:rPr>
              <a:t>1. Сделайте отверстие в крышке.</a:t>
            </a:r>
            <a:endParaRPr lang="ru-RU" sz="6700" b="1" dirty="0">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pPr marL="92075" indent="11113" algn="ctr">
              <a:buNone/>
            </a:pPr>
            <a:r>
              <a:rPr lang="ru-RU" b="1" dirty="0" smtClean="0">
                <a:solidFill>
                  <a:schemeClr val="accent6">
                    <a:lumMod val="50000"/>
                  </a:schemeClr>
                </a:solidFill>
              </a:rPr>
              <a:t>2. Приклейте к старой пластинке точно посередине пробку (из-под шампуня или любого моющего средства, воды) с небольшим отверстием.</a:t>
            </a:r>
          </a:p>
          <a:p>
            <a:pPr>
              <a:buNone/>
            </a:pPr>
            <a:endParaRPr lang="ru-RU" dirty="0"/>
          </a:p>
        </p:txBody>
      </p:sp>
      <p:pic>
        <p:nvPicPr>
          <p:cNvPr id="5" name="Picture 2" descr="C:\документы\опыты 1\Транспорт опыты\SDC121400.JPG"/>
          <p:cNvPicPr>
            <a:picLocks noChangeAspect="1" noChangeArrowheads="1"/>
          </p:cNvPicPr>
          <p:nvPr/>
        </p:nvPicPr>
        <p:blipFill>
          <a:blip r:embed="rId2"/>
          <a:srcRect/>
          <a:stretch>
            <a:fillRect/>
          </a:stretch>
        </p:blipFill>
        <p:spPr bwMode="auto">
          <a:xfrm>
            <a:off x="1785918" y="2571744"/>
            <a:ext cx="5143536" cy="385765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marL="0" indent="0" algn="ctr">
              <a:buNone/>
            </a:pPr>
            <a:r>
              <a:rPr lang="ru-RU" b="1" dirty="0" smtClean="0">
                <a:solidFill>
                  <a:schemeClr val="accent6">
                    <a:lumMod val="50000"/>
                  </a:schemeClr>
                </a:solidFill>
              </a:rPr>
              <a:t>3. </a:t>
            </a:r>
            <a:r>
              <a:rPr lang="ru-RU" b="1" dirty="0" smtClean="0">
                <a:solidFill>
                  <a:schemeClr val="accent6">
                    <a:lumMod val="50000"/>
                  </a:schemeClr>
                </a:solidFill>
              </a:rPr>
              <a:t>Н</a:t>
            </a:r>
            <a:r>
              <a:rPr lang="ru-RU" b="1" dirty="0" smtClean="0">
                <a:solidFill>
                  <a:schemeClr val="accent6">
                    <a:lumMod val="50000"/>
                  </a:schemeClr>
                </a:solidFill>
              </a:rPr>
              <a:t>атяните шарик </a:t>
            </a:r>
            <a:r>
              <a:rPr lang="ru-RU" b="1" dirty="0" smtClean="0">
                <a:solidFill>
                  <a:schemeClr val="accent6">
                    <a:lumMod val="50000"/>
                  </a:schemeClr>
                </a:solidFill>
              </a:rPr>
              <a:t>на приклеенную пробку.</a:t>
            </a:r>
            <a:endParaRPr lang="ru-RU" b="1" dirty="0">
              <a:solidFill>
                <a:schemeClr val="accent6">
                  <a:lumMod val="50000"/>
                </a:schemeClr>
              </a:solidFill>
            </a:endParaRPr>
          </a:p>
        </p:txBody>
      </p:sp>
      <p:pic>
        <p:nvPicPr>
          <p:cNvPr id="4" name="Picture 2" descr="C:\документы\опыты 1\Транспорт опыты\SDC121399.JPG"/>
          <p:cNvPicPr>
            <a:picLocks noChangeAspect="1" noChangeArrowheads="1"/>
          </p:cNvPicPr>
          <p:nvPr/>
        </p:nvPicPr>
        <p:blipFill>
          <a:blip r:embed="rId2"/>
          <a:srcRect/>
          <a:stretch>
            <a:fillRect/>
          </a:stretch>
        </p:blipFill>
        <p:spPr bwMode="auto">
          <a:xfrm>
            <a:off x="1571604" y="1571612"/>
            <a:ext cx="5459969" cy="409497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Documents and Settings\cergei\Рабочий стол\SDC19141.JPG"/>
          <p:cNvPicPr>
            <a:picLocks noGrp="1"/>
          </p:cNvPicPr>
          <p:nvPr>
            <p:ph idx="1"/>
          </p:nvPr>
        </p:nvPicPr>
        <p:blipFill>
          <a:blip r:embed="rId2" cstate="print"/>
          <a:srcRect/>
          <a:stretch>
            <a:fillRect/>
          </a:stretch>
        </p:blipFill>
        <p:spPr bwMode="auto">
          <a:xfrm>
            <a:off x="285720" y="2643182"/>
            <a:ext cx="3075709" cy="2306782"/>
          </a:xfrm>
          <a:prstGeom prst="rect">
            <a:avLst/>
          </a:prstGeom>
          <a:noFill/>
          <a:ln w="9525">
            <a:noFill/>
            <a:miter lim="800000"/>
            <a:headEnd/>
            <a:tailEnd/>
          </a:ln>
        </p:spPr>
      </p:pic>
      <p:pic>
        <p:nvPicPr>
          <p:cNvPr id="8" name="Picture 2" descr="C:\документы\фото\катер на воздушной подушке\SDC19142.JPG"/>
          <p:cNvPicPr>
            <a:picLocks noChangeAspect="1" noChangeArrowheads="1"/>
          </p:cNvPicPr>
          <p:nvPr/>
        </p:nvPicPr>
        <p:blipFill>
          <a:blip r:embed="rId3" cstate="print"/>
          <a:srcRect/>
          <a:stretch>
            <a:fillRect/>
          </a:stretch>
        </p:blipFill>
        <p:spPr bwMode="auto">
          <a:xfrm>
            <a:off x="6715140" y="2071678"/>
            <a:ext cx="2215745" cy="2954327"/>
          </a:xfrm>
          <a:prstGeom prst="rect">
            <a:avLst/>
          </a:prstGeom>
          <a:noFill/>
        </p:spPr>
      </p:pic>
      <p:pic>
        <p:nvPicPr>
          <p:cNvPr id="9" name="Picture 3" descr="C:\документы\фото\катер на воздушной подушке\SDC19143.JPG"/>
          <p:cNvPicPr>
            <a:picLocks noChangeAspect="1" noChangeArrowheads="1"/>
          </p:cNvPicPr>
          <p:nvPr/>
        </p:nvPicPr>
        <p:blipFill>
          <a:blip r:embed="rId4" cstate="print"/>
          <a:srcRect/>
          <a:stretch>
            <a:fillRect/>
          </a:stretch>
        </p:blipFill>
        <p:spPr bwMode="auto">
          <a:xfrm>
            <a:off x="4000496" y="2071679"/>
            <a:ext cx="2197302" cy="2929736"/>
          </a:xfrm>
          <a:prstGeom prst="rect">
            <a:avLst/>
          </a:prstGeom>
          <a:noFill/>
        </p:spPr>
      </p:pic>
      <p:sp>
        <p:nvSpPr>
          <p:cNvPr id="1026" name="AutoShape 2"/>
          <p:cNvSpPr>
            <a:spLocks noChangeArrowheads="1"/>
          </p:cNvSpPr>
          <p:nvPr/>
        </p:nvSpPr>
        <p:spPr bwMode="auto">
          <a:xfrm>
            <a:off x="3286116" y="3500438"/>
            <a:ext cx="904875" cy="647700"/>
          </a:xfrm>
          <a:prstGeom prst="rightArrow">
            <a:avLst>
              <a:gd name="adj1" fmla="val 50000"/>
              <a:gd name="adj2" fmla="val 34926"/>
            </a:avLst>
          </a:prstGeom>
          <a:solidFill>
            <a:srgbClr val="DBE5F1"/>
          </a:solidFill>
          <a:ln w="63500" cmpd="thickThin">
            <a:solidFill>
              <a:srgbClr val="37AB3D"/>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10" name="AutoShape 2"/>
          <p:cNvSpPr>
            <a:spLocks noChangeArrowheads="1"/>
          </p:cNvSpPr>
          <p:nvPr/>
        </p:nvSpPr>
        <p:spPr bwMode="auto">
          <a:xfrm>
            <a:off x="5929322" y="3500438"/>
            <a:ext cx="904875" cy="647700"/>
          </a:xfrm>
          <a:prstGeom prst="rightArrow">
            <a:avLst>
              <a:gd name="adj1" fmla="val 50000"/>
              <a:gd name="adj2" fmla="val 34926"/>
            </a:avLst>
          </a:prstGeom>
          <a:solidFill>
            <a:srgbClr val="DBE5F1"/>
          </a:solidFill>
          <a:ln w="63500" cmpd="thickThin">
            <a:solidFill>
              <a:srgbClr val="37AB3D"/>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285720" y="500042"/>
            <a:ext cx="8429684" cy="1569660"/>
          </a:xfrm>
          <a:prstGeom prst="rect">
            <a:avLst/>
          </a:prstGeom>
        </p:spPr>
        <p:txBody>
          <a:bodyPr wrap="square">
            <a:spAutoFit/>
          </a:bodyPr>
          <a:lstStyle/>
          <a:p>
            <a:pPr algn="ctr"/>
            <a:r>
              <a:rPr lang="ru-RU" sz="3200" b="1" dirty="0" smtClean="0">
                <a:solidFill>
                  <a:schemeClr val="accent6">
                    <a:lumMod val="50000"/>
                  </a:schemeClr>
                </a:solidFill>
              </a:rPr>
              <a:t>4. Надуйте </a:t>
            </a:r>
            <a:r>
              <a:rPr lang="ru-RU" sz="3200" b="1" dirty="0" smtClean="0">
                <a:solidFill>
                  <a:schemeClr val="accent6">
                    <a:lumMod val="50000"/>
                  </a:schemeClr>
                </a:solidFill>
              </a:rPr>
              <a:t>воздушный </a:t>
            </a:r>
            <a:r>
              <a:rPr lang="ru-RU" sz="3200" b="1" dirty="0" smtClean="0">
                <a:solidFill>
                  <a:schemeClr val="accent6">
                    <a:lumMod val="50000"/>
                  </a:schemeClr>
                </a:solidFill>
              </a:rPr>
              <a:t>шарик и положите пластинку на  ровную гладкую поверхность. Наблюдайте,  что происходит.</a:t>
            </a:r>
            <a:endParaRPr lang="ru-RU" sz="3200" b="1" dirty="0">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71480"/>
            <a:ext cx="8229600" cy="5554683"/>
          </a:xfrm>
        </p:spPr>
        <p:txBody>
          <a:bodyPr>
            <a:normAutofit fontScale="92500" lnSpcReduction="10000"/>
          </a:bodyPr>
          <a:lstStyle/>
          <a:p>
            <a:pPr marL="92075" indent="11113" algn="just">
              <a:buNone/>
            </a:pPr>
            <a:r>
              <a:rPr lang="ru-RU" dirty="0" smtClean="0">
                <a:solidFill>
                  <a:schemeClr val="accent6">
                    <a:lumMod val="50000"/>
                  </a:schemeClr>
                </a:solidFill>
              </a:rPr>
              <a:t>Воздух </a:t>
            </a:r>
            <a:r>
              <a:rPr lang="ru-RU" dirty="0" smtClean="0">
                <a:solidFill>
                  <a:schemeClr val="accent6">
                    <a:lumMod val="50000"/>
                  </a:schemeClr>
                </a:solidFill>
              </a:rPr>
              <a:t>из шарика будет поступать через отверстие </a:t>
            </a:r>
            <a:r>
              <a:rPr lang="ru-RU" dirty="0" smtClean="0">
                <a:solidFill>
                  <a:schemeClr val="accent6">
                    <a:lumMod val="50000"/>
                  </a:schemeClr>
                </a:solidFill>
              </a:rPr>
              <a:t>пробки </a:t>
            </a:r>
            <a:r>
              <a:rPr lang="ru-RU" dirty="0" smtClean="0">
                <a:solidFill>
                  <a:schemeClr val="accent6">
                    <a:lumMod val="50000"/>
                  </a:schemeClr>
                </a:solidFill>
              </a:rPr>
              <a:t>и пластинки, создавая под ней воздушную подушку. Пластинка начнет скользить по столу в разных направлениях. Объясните ребенку, что воздух из шарика поступает под пластинку, приподнимая ее над столом, поэтому пластинка может двигаться. По этому же принципу созданы катера на воздушной подушке. Они так же, как и пластинка, как бы летят над поверхностью воды. А так как катер не трется о воду, сила трения не мешает ему набирать высокую скорость, поэтому они очень быстроходны.</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theme/theme1.xml><?xml version="1.0" encoding="utf-8"?>
<a:theme xmlns:a="http://schemas.openxmlformats.org/drawingml/2006/main" name="more9999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more99991</Template>
  <TotalTime>42</TotalTime>
  <Words>189</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more99991</vt:lpstr>
      <vt:lpstr>Опыт  «Катер на воздушной подушке» </vt:lpstr>
      <vt:lpstr>Слайд 2</vt:lpstr>
      <vt:lpstr>Слайд 3</vt:lpstr>
      <vt:lpstr>Начинаем эксперимент</vt:lpstr>
      <vt:lpstr>Слайд 5</vt:lpstr>
      <vt:lpstr>Слайд 6</vt:lpstr>
      <vt:lpstr>Слайд 7</vt:lpstr>
      <vt:lpstr>Слайд 8</vt:lpstr>
    </vt:vector>
  </TitlesOfParts>
  <Company>Tycoon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Cergei</dc:creator>
  <cp:lastModifiedBy>Cergei</cp:lastModifiedBy>
  <cp:revision>6</cp:revision>
  <dcterms:created xsi:type="dcterms:W3CDTF">2014-05-03T12:08:03Z</dcterms:created>
  <dcterms:modified xsi:type="dcterms:W3CDTF">2015-05-07T17:25:40Z</dcterms:modified>
</cp:coreProperties>
</file>